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4022" r:id="rId1"/>
    <p:sldMasterId id="2147484035" r:id="rId2"/>
    <p:sldMasterId id="2147484040" r:id="rId3"/>
  </p:sldMasterIdLst>
  <p:notesMasterIdLst>
    <p:notesMasterId r:id="rId66"/>
  </p:notesMasterIdLst>
  <p:handoutMasterIdLst>
    <p:handoutMasterId r:id="rId67"/>
  </p:handoutMasterIdLst>
  <p:sldIdLst>
    <p:sldId id="700" r:id="rId4"/>
    <p:sldId id="892" r:id="rId5"/>
    <p:sldId id="891" r:id="rId6"/>
    <p:sldId id="893" r:id="rId7"/>
    <p:sldId id="897" r:id="rId8"/>
    <p:sldId id="898" r:id="rId9"/>
    <p:sldId id="899" r:id="rId10"/>
    <p:sldId id="964" r:id="rId11"/>
    <p:sldId id="901" r:id="rId12"/>
    <p:sldId id="904" r:id="rId13"/>
    <p:sldId id="907" r:id="rId14"/>
    <p:sldId id="969" r:id="rId15"/>
    <p:sldId id="909" r:id="rId16"/>
    <p:sldId id="911" r:id="rId17"/>
    <p:sldId id="912" r:id="rId18"/>
    <p:sldId id="961" r:id="rId19"/>
    <p:sldId id="918" r:id="rId20"/>
    <p:sldId id="919" r:id="rId21"/>
    <p:sldId id="965" r:id="rId22"/>
    <p:sldId id="921" r:id="rId23"/>
    <p:sldId id="922" r:id="rId24"/>
    <p:sldId id="928" r:id="rId25"/>
    <p:sldId id="929" r:id="rId26"/>
    <p:sldId id="930" r:id="rId27"/>
    <p:sldId id="931" r:id="rId28"/>
    <p:sldId id="966" r:id="rId29"/>
    <p:sldId id="934" r:id="rId30"/>
    <p:sldId id="935" r:id="rId31"/>
    <p:sldId id="940" r:id="rId32"/>
    <p:sldId id="941" r:id="rId33"/>
    <p:sldId id="942" r:id="rId34"/>
    <p:sldId id="967" r:id="rId35"/>
    <p:sldId id="946" r:id="rId36"/>
    <p:sldId id="949" r:id="rId37"/>
    <p:sldId id="950" r:id="rId38"/>
    <p:sldId id="955" r:id="rId39"/>
    <p:sldId id="956" r:id="rId40"/>
    <p:sldId id="968" r:id="rId41"/>
    <p:sldId id="951" r:id="rId42"/>
    <p:sldId id="958" r:id="rId43"/>
    <p:sldId id="959" r:id="rId44"/>
    <p:sldId id="960" r:id="rId45"/>
    <p:sldId id="807" r:id="rId46"/>
    <p:sldId id="895" r:id="rId47"/>
    <p:sldId id="896" r:id="rId48"/>
    <p:sldId id="903" r:id="rId49"/>
    <p:sldId id="906" r:id="rId50"/>
    <p:sldId id="905" r:id="rId51"/>
    <p:sldId id="910" r:id="rId52"/>
    <p:sldId id="914" r:id="rId53"/>
    <p:sldId id="915" r:id="rId54"/>
    <p:sldId id="916" r:id="rId55"/>
    <p:sldId id="917" r:id="rId56"/>
    <p:sldId id="924" r:id="rId57"/>
    <p:sldId id="926" r:id="rId58"/>
    <p:sldId id="927" r:id="rId59"/>
    <p:sldId id="932" r:id="rId60"/>
    <p:sldId id="936" r:id="rId61"/>
    <p:sldId id="944" r:id="rId62"/>
    <p:sldId id="948" r:id="rId63"/>
    <p:sldId id="954" r:id="rId64"/>
    <p:sldId id="963" r:id="rId65"/>
  </p:sldIdLst>
  <p:sldSz cx="12192000" cy="6858000"/>
  <p:notesSz cx="6786563" cy="9923463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89B22C-32C1-4237-97E4-56A1F62B7B60}">
          <p14:sldIdLst>
            <p14:sldId id="700"/>
            <p14:sldId id="892"/>
            <p14:sldId id="891"/>
            <p14:sldId id="893"/>
            <p14:sldId id="897"/>
            <p14:sldId id="898"/>
            <p14:sldId id="899"/>
            <p14:sldId id="964"/>
            <p14:sldId id="901"/>
            <p14:sldId id="904"/>
            <p14:sldId id="907"/>
            <p14:sldId id="969"/>
            <p14:sldId id="909"/>
            <p14:sldId id="911"/>
            <p14:sldId id="912"/>
            <p14:sldId id="961"/>
            <p14:sldId id="918"/>
            <p14:sldId id="919"/>
            <p14:sldId id="965"/>
            <p14:sldId id="921"/>
            <p14:sldId id="922"/>
            <p14:sldId id="928"/>
            <p14:sldId id="929"/>
            <p14:sldId id="930"/>
            <p14:sldId id="931"/>
            <p14:sldId id="966"/>
            <p14:sldId id="934"/>
            <p14:sldId id="935"/>
            <p14:sldId id="940"/>
            <p14:sldId id="941"/>
            <p14:sldId id="942"/>
            <p14:sldId id="967"/>
            <p14:sldId id="946"/>
            <p14:sldId id="949"/>
            <p14:sldId id="950"/>
            <p14:sldId id="955"/>
            <p14:sldId id="956"/>
            <p14:sldId id="968"/>
            <p14:sldId id="951"/>
            <p14:sldId id="958"/>
            <p14:sldId id="959"/>
            <p14:sldId id="960"/>
            <p14:sldId id="807"/>
            <p14:sldId id="895"/>
            <p14:sldId id="896"/>
            <p14:sldId id="903"/>
            <p14:sldId id="906"/>
            <p14:sldId id="905"/>
            <p14:sldId id="910"/>
            <p14:sldId id="914"/>
            <p14:sldId id="915"/>
            <p14:sldId id="916"/>
            <p14:sldId id="917"/>
            <p14:sldId id="924"/>
            <p14:sldId id="926"/>
            <p14:sldId id="927"/>
            <p14:sldId id="932"/>
            <p14:sldId id="936"/>
            <p14:sldId id="944"/>
            <p14:sldId id="948"/>
            <p14:sldId id="954"/>
            <p14:sldId id="9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24"/>
    <a:srgbClr val="FF64FF"/>
    <a:srgbClr val="62A4D3"/>
    <a:srgbClr val="E8D2D1"/>
    <a:srgbClr val="F2DCDB"/>
    <a:srgbClr val="004A99"/>
    <a:srgbClr val="0197DB"/>
    <a:srgbClr val="0175BD"/>
    <a:srgbClr val="027CC7"/>
    <a:srgbClr val="008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Açık Stil 1 - Vurgu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64774" autoAdjust="0"/>
  </p:normalViewPr>
  <p:slideViewPr>
    <p:cSldViewPr snapToGrid="0" snapToObjects="1">
      <p:cViewPr varScale="1">
        <p:scale>
          <a:sx n="123" d="100"/>
          <a:sy n="123" d="100"/>
        </p:scale>
        <p:origin x="715" y="72"/>
      </p:cViewPr>
      <p:guideLst>
        <p:guide orient="horz" pos="123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341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4149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4149" y="9425568"/>
            <a:ext cx="2940844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4149" y="0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9/6/2022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" y="744538"/>
            <a:ext cx="6615113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657" y="4713645"/>
            <a:ext cx="5429250" cy="446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0844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4149" y="9425568"/>
            <a:ext cx="2940844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Hello, dear committee and colleagues.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 am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ayaz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today, I will defend my thesis entitled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“Concurrent operation of Wireless power transfer-based contactless slip ring and motor drive system with a single converter. “</a:t>
            </a: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50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study, we use a series/series compensation is preferred.</a:t>
            </a:r>
          </a:p>
          <a:p>
            <a:r>
              <a:rPr lang="en-US" dirty="0"/>
              <a:t>We discussed it all in detail in the thesis. </a:t>
            </a:r>
          </a:p>
          <a:p>
            <a:r>
              <a:rPr lang="en-US" dirty="0"/>
              <a:t>Before, we said that the IPT system behaves like a band-pass filter, and only a fundamental signal is transmitted. </a:t>
            </a:r>
          </a:p>
          <a:p>
            <a:r>
              <a:rPr lang="en-US" dirty="0"/>
              <a:t>Therefore, a frequency domain circuit diagram can be used to model the IPT, called the first harmonic approach. </a:t>
            </a:r>
          </a:p>
          <a:p>
            <a:r>
              <a:rPr lang="en-US" dirty="0"/>
              <a:t>In conventional IPT systems, there are two operating regions, which are inductive and capacitive.</a:t>
            </a:r>
          </a:p>
          <a:p>
            <a:r>
              <a:rPr lang="en-US" dirty="0"/>
              <a:t>Band-pass characteristics change considering the load. </a:t>
            </a:r>
          </a:p>
          <a:p>
            <a:r>
              <a:rPr lang="en-US" dirty="0"/>
              <a:t>Firstly, we investigate single peak band-pass filter characteristics, shown with a green line. </a:t>
            </a:r>
          </a:p>
          <a:p>
            <a:r>
              <a:rPr lang="en-US" dirty="0"/>
              <a:t>The system operates in the inductive region if the operating frequency is greater than the resonant frequency. </a:t>
            </a:r>
          </a:p>
          <a:p>
            <a:r>
              <a:rPr lang="en-US" dirty="0"/>
              <a:t>The resonant frequency can be calculated as given. It is significant for conventional systems to achieve ZVS. </a:t>
            </a:r>
          </a:p>
          <a:p>
            <a:r>
              <a:rPr lang="en-US" dirty="0"/>
              <a:t>However, double-peak characteristics occur if the load resistance is lower, called bifurcation phenomena. </a:t>
            </a:r>
          </a:p>
          <a:p>
            <a:r>
              <a:rPr lang="en-US" dirty="0"/>
              <a:t>Bifurcation-free system is preferred to achieve ZVS by adjusting only the frequency greater than the resonant frequency.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18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talked about conventional systems. </a:t>
            </a:r>
          </a:p>
          <a:p>
            <a:r>
              <a:rPr lang="en-US" dirty="0"/>
              <a:t>In conventional IPT systems,  the converter generates a square wave having multiple frequencies, and only the fundamental is transmitted via the resonant structure.</a:t>
            </a:r>
          </a:p>
          <a:p>
            <a:r>
              <a:rPr lang="en-US" dirty="0"/>
              <a:t> In literature, multifrequency IPT systems are also utilized. </a:t>
            </a:r>
          </a:p>
          <a:p>
            <a:r>
              <a:rPr lang="en-US" dirty="0"/>
              <a:t>The motivations for multifrequency can be listed as given.</a:t>
            </a:r>
          </a:p>
          <a:p>
            <a:r>
              <a:rPr lang="en-US" dirty="0"/>
              <a:t>For example, the third harmonic of the square wave is utilized via a multi-resonant structure and single converter. </a:t>
            </a:r>
          </a:p>
          <a:p>
            <a:r>
              <a:rPr lang="en-US" dirty="0"/>
              <a:t>Or, the system can be desired to operate more than frequency; multi-converter and multi-resonant can be utilized. </a:t>
            </a:r>
          </a:p>
          <a:p>
            <a:r>
              <a:rPr lang="en-US" dirty="0"/>
              <a:t>In my thesis, the WPT system is excited by motor drive.</a:t>
            </a:r>
          </a:p>
          <a:p>
            <a:r>
              <a:rPr lang="en-US" dirty="0"/>
              <a:t>It can be considered as a single-converter and multi-load system; the motivation is to reduce the switching components. </a:t>
            </a:r>
          </a:p>
          <a:p>
            <a:r>
              <a:rPr lang="en-US" dirty="0"/>
              <a:t>However, motor driving should be dynamic and requires a fast response. </a:t>
            </a:r>
          </a:p>
          <a:p>
            <a:r>
              <a:rPr lang="en-US" dirty="0"/>
              <a:t>Then, we should use conventional motor driving modulations.</a:t>
            </a:r>
          </a:p>
          <a:p>
            <a:r>
              <a:rPr lang="en-US" dirty="0"/>
              <a:t> In this condition, the main problem reveals. </a:t>
            </a:r>
          </a:p>
          <a:p>
            <a:r>
              <a:rPr lang="en-US" dirty="0"/>
              <a:t>How to control dual-frequency by conventional motor driving modulation.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6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will continue with the theory of the proposed system.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72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conventional and proposed systems are presented in this figure. </a:t>
            </a:r>
          </a:p>
          <a:p>
            <a:endParaRPr lang="en-US" dirty="0"/>
          </a:p>
          <a:p>
            <a:r>
              <a:rPr lang="en-US" dirty="0"/>
              <a:t>The system is mounted to the shaft, and the Rx coil rotates with the shaft. </a:t>
            </a:r>
          </a:p>
          <a:p>
            <a:endParaRPr lang="en-US" dirty="0"/>
          </a:p>
          <a:p>
            <a:r>
              <a:rPr lang="en-US" dirty="0"/>
              <a:t>We eliminate the WPT converter; AC or DC motors and drives can be used in the proposed system.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51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me start with DC motor drives.</a:t>
            </a:r>
          </a:p>
          <a:p>
            <a:r>
              <a:rPr lang="en-US" dirty="0"/>
              <a:t> In DC motor drives, we use a voltage source full-bridge converter, which is commonly used since it provides four-quadrant operation.  </a:t>
            </a:r>
          </a:p>
          <a:p>
            <a:r>
              <a:rPr lang="en-US" dirty="0"/>
              <a:t>Since it is a voltage source converter, we can connect the WPT system in parallel, as shown in this figure. </a:t>
            </a:r>
          </a:p>
          <a:p>
            <a:r>
              <a:rPr lang="en-US" dirty="0"/>
              <a:t>Bi-polar PWM schemes are proffered as a PWM method, where SA and SB’ have the same signals. </a:t>
            </a:r>
          </a:p>
          <a:p>
            <a:r>
              <a:rPr lang="en-US" dirty="0"/>
              <a:t>The PWM signals are shown here; we change the DC voltage at the output by varying duty cycles. </a:t>
            </a:r>
          </a:p>
          <a:p>
            <a:r>
              <a:rPr lang="en-US" dirty="0"/>
              <a:t>According to the duty cycle, the DC and switching harmonics are shown here.  </a:t>
            </a:r>
          </a:p>
          <a:p>
            <a:r>
              <a:rPr lang="en-US" dirty="0"/>
              <a:t>The duty cycle is changed to adjust the DC voltage; however, switching harmonics also vary. </a:t>
            </a:r>
          </a:p>
          <a:p>
            <a:r>
              <a:rPr lang="en-US" dirty="0"/>
              <a:t>However, we want to use these harmonics in the WPT system; therefore, the variation is compensated.</a:t>
            </a:r>
          </a:p>
          <a:p>
            <a:r>
              <a:rPr lang="en-US" dirty="0"/>
              <a:t>Further, we should limit our duty cycles since the switching harmonics approach 0 near the duty cycle is 0 or 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81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previous slide, we said that the switching harmonics vary with the duty cycle.</a:t>
            </a:r>
          </a:p>
          <a:p>
            <a:r>
              <a:rPr lang="en-US" dirty="0"/>
              <a:t> We introduce an independent control parameter, switching frequency, to control WPT power and keep it constant under any modulation.</a:t>
            </a:r>
          </a:p>
          <a:p>
            <a:r>
              <a:rPr lang="en-US" dirty="0"/>
              <a:t>The gain characteristics of the WPT system are shown; we can change the gain of the WPT system by switching frequency.</a:t>
            </a:r>
          </a:p>
          <a:p>
            <a:r>
              <a:rPr lang="en-US" dirty="0"/>
              <a:t>Switching frequency does not affect the motor operation since the motor time constant is large. </a:t>
            </a:r>
          </a:p>
          <a:p>
            <a:r>
              <a:rPr lang="en-US" dirty="0"/>
              <a:t>By applying appropriate frequency, we keep the WPT power independent of the duty cycle.</a:t>
            </a:r>
          </a:p>
          <a:p>
            <a:r>
              <a:rPr lang="en-US" dirty="0"/>
              <a:t>The switching signals, output voltage, and current waveforms are shown here. </a:t>
            </a:r>
          </a:p>
          <a:p>
            <a:r>
              <a:rPr lang="en-US" dirty="0"/>
              <a:t>The WPT system has lower ratings than the motor, and the current is much smaller than the motor current. </a:t>
            </a:r>
          </a:p>
          <a:p>
            <a:r>
              <a:rPr lang="en-US" dirty="0"/>
              <a:t>Therefore, the converter current does not look completely different from the motor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02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 motor drives, we use a 3-wire 3-phase voltage source inverter. </a:t>
            </a:r>
          </a:p>
          <a:p>
            <a:endParaRPr lang="en-US" dirty="0"/>
          </a:p>
          <a:p>
            <a:r>
              <a:rPr lang="en-US" dirty="0"/>
              <a:t>SPWM is applied to generate a required voltage waveform at the inverter output. </a:t>
            </a:r>
          </a:p>
          <a:p>
            <a:endParaRPr lang="en-US" dirty="0"/>
          </a:p>
          <a:p>
            <a:r>
              <a:rPr lang="en-US" dirty="0"/>
              <a:t>We have sinusoidal reference signals that are compared with triangular carrier signals, creating PWMs.</a:t>
            </a:r>
          </a:p>
          <a:p>
            <a:endParaRPr lang="en-US" dirty="0"/>
          </a:p>
          <a:p>
            <a:r>
              <a:rPr lang="en-US" dirty="0"/>
              <a:t> In standard SPWM,  line-to-line voltage harmonic distribution is shown.</a:t>
            </a:r>
          </a:p>
          <a:p>
            <a:endParaRPr lang="en-US" dirty="0"/>
          </a:p>
          <a:p>
            <a:r>
              <a:rPr lang="en-US" dirty="0"/>
              <a:t> There is no component at the switching frequency since the switching frequency, and sidebands create zero/positive/ negative sequences. </a:t>
            </a:r>
          </a:p>
          <a:p>
            <a:endParaRPr lang="en-US" dirty="0"/>
          </a:p>
          <a:p>
            <a:r>
              <a:rPr lang="en-US" dirty="0"/>
              <a:t>In this condition, we can not control the switching harmonic, so the WPTs power. </a:t>
            </a:r>
          </a:p>
          <a:p>
            <a:endParaRPr lang="en-US" dirty="0"/>
          </a:p>
          <a:p>
            <a:r>
              <a:rPr lang="en-US" dirty="0"/>
              <a:t>In the proposed system, we can give a phase shift to the carrier signals to eliminate the zero sequences.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6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WPT system is connected between phase-A and phase B. </a:t>
            </a:r>
          </a:p>
          <a:p>
            <a:endParaRPr lang="en-US" dirty="0"/>
          </a:p>
          <a:p>
            <a:r>
              <a:rPr lang="en-US" dirty="0"/>
              <a:t>By carrier phase shift to phase B, we achieve this contour of the magnitude of the switching frequency.  </a:t>
            </a:r>
          </a:p>
          <a:p>
            <a:endParaRPr lang="en-US" dirty="0"/>
          </a:p>
          <a:p>
            <a:r>
              <a:rPr lang="en-US" dirty="0"/>
              <a:t>We can observe that we can have a constant gain for any modulation. </a:t>
            </a:r>
          </a:p>
          <a:p>
            <a:endParaRPr lang="en-US" dirty="0"/>
          </a:p>
          <a:p>
            <a:r>
              <a:rPr lang="en-US" dirty="0"/>
              <a:t>The constant gain is between 0.25 and 0.45 over a DC-link voltage. </a:t>
            </a:r>
          </a:p>
          <a:p>
            <a:endParaRPr lang="en-US" dirty="0"/>
          </a:p>
          <a:p>
            <a:r>
              <a:rPr lang="en-US" dirty="0"/>
              <a:t>The control diagram is shown.  </a:t>
            </a:r>
          </a:p>
          <a:p>
            <a:endParaRPr lang="en-US" dirty="0"/>
          </a:p>
          <a:p>
            <a:r>
              <a:rPr lang="en-US" dirty="0"/>
              <a:t>We adjust the carrier phase shift according to modulation to control the WPT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21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Until here, we discussed the concurrent operation of the WPT and motor for DC and AC motor drives.</a:t>
            </a:r>
          </a:p>
          <a:p>
            <a:r>
              <a:rPr lang="en-US" dirty="0"/>
              <a:t> However,  there are some practical considerations. The operating frequency of WPT should be higher to achieve a smaller WPT coil size. </a:t>
            </a:r>
          </a:p>
          <a:p>
            <a:r>
              <a:rPr lang="en-US" dirty="0"/>
              <a:t>However, conventional Si-based motor drives have a lower switching frequency below 20 kHz due to the switching losses.</a:t>
            </a:r>
          </a:p>
          <a:p>
            <a:r>
              <a:rPr lang="en-US" dirty="0"/>
              <a:t>In this range, the WPT system is not feasible.</a:t>
            </a:r>
          </a:p>
          <a:p>
            <a:r>
              <a:rPr lang="en-US" dirty="0"/>
              <a:t>However, with the development of wideband-gap devices, the switching frequency increases up to 100 kHz. </a:t>
            </a:r>
          </a:p>
          <a:p>
            <a:r>
              <a:rPr lang="en-US" dirty="0"/>
              <a:t>Therefore, the proposed system is suitable for motor drives based on  </a:t>
            </a:r>
            <a:r>
              <a:rPr lang="en-US" dirty="0" err="1"/>
              <a:t>SiC</a:t>
            </a:r>
            <a:r>
              <a:rPr lang="en-US" dirty="0"/>
              <a:t> and </a:t>
            </a:r>
            <a:r>
              <a:rPr lang="en-US" dirty="0" err="1"/>
              <a:t>GaN</a:t>
            </a:r>
            <a:r>
              <a:rPr lang="en-US" dirty="0"/>
              <a:t> semiconductors.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1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showed the theory of operation of the proposed system. </a:t>
            </a:r>
          </a:p>
          <a:p>
            <a:endParaRPr lang="en-US" dirty="0"/>
          </a:p>
          <a:p>
            <a:r>
              <a:rPr lang="en-US" dirty="0"/>
              <a:t>We will continue with the implementation of the proposed system to conventional drives. </a:t>
            </a:r>
          </a:p>
          <a:p>
            <a:endParaRPr lang="en-US" dirty="0"/>
          </a:p>
          <a:p>
            <a:r>
              <a:rPr lang="en-US" dirty="0"/>
              <a:t>Firstly, we start with DC motor drives.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48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my outline.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Firstly, we will give the main motivations behind the study. </a:t>
            </a:r>
          </a:p>
          <a:p>
            <a:endParaRPr lang="en-US" dirty="0"/>
          </a:p>
          <a:p>
            <a:r>
              <a:rPr lang="en-US" dirty="0"/>
              <a:t>Secondly, we will talk about the basics of a wireless power transfer system.</a:t>
            </a:r>
          </a:p>
          <a:p>
            <a:endParaRPr lang="en-US" dirty="0"/>
          </a:p>
          <a:p>
            <a:r>
              <a:rPr lang="en-US" dirty="0"/>
              <a:t>Then, we will discuss the theory of the proposed system.</a:t>
            </a:r>
          </a:p>
          <a:p>
            <a:endParaRPr lang="en-US" dirty="0"/>
          </a:p>
          <a:p>
            <a:r>
              <a:rPr lang="en-US" dirty="0"/>
              <a:t>After that, the following three parts are related to implementing the proposed system in different motor drives, and I will demonstrate experimental validation.</a:t>
            </a:r>
          </a:p>
          <a:p>
            <a:endParaRPr lang="en-US" dirty="0"/>
          </a:p>
          <a:p>
            <a:r>
              <a:rPr lang="en-US" dirty="0"/>
              <a:t> Finally, we will examine the literature, give our system's main contribution, and show possible future works. 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54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full-bridge converter and a separately excited DC motor. </a:t>
            </a:r>
          </a:p>
          <a:p>
            <a:endParaRPr lang="en-US" dirty="0"/>
          </a:p>
          <a:p>
            <a:r>
              <a:rPr lang="en-US" dirty="0"/>
              <a:t>The SS-IPT system is connected in parallel to the motor drive. </a:t>
            </a:r>
          </a:p>
          <a:p>
            <a:endParaRPr lang="en-US" dirty="0"/>
          </a:p>
          <a:p>
            <a:r>
              <a:rPr lang="en-US" dirty="0"/>
              <a:t>The experimental setup is shown in the figure.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08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ratings are presented here. </a:t>
            </a:r>
          </a:p>
          <a:p>
            <a:endParaRPr lang="en-US" dirty="0"/>
          </a:p>
          <a:p>
            <a:r>
              <a:rPr lang="en-US" dirty="0"/>
              <a:t>Before the design stage of the WPT system, the DC-link voltage and duty cycle limits are important. </a:t>
            </a:r>
          </a:p>
          <a:p>
            <a:endParaRPr lang="en-US" dirty="0"/>
          </a:p>
          <a:p>
            <a:r>
              <a:rPr lang="en-US" dirty="0"/>
              <a:t>The duty cycle is limited between 0.15 and 0.85, which means that the minimum voltage at the switching frequency is 40V. </a:t>
            </a:r>
          </a:p>
          <a:p>
            <a:r>
              <a:rPr lang="en-US" dirty="0"/>
              <a:t>The maximum voltage is reached at D=0.5, which gives 90V. </a:t>
            </a:r>
          </a:p>
          <a:p>
            <a:endParaRPr lang="en-US" dirty="0"/>
          </a:p>
          <a:p>
            <a:r>
              <a:rPr lang="en-US" dirty="0"/>
              <a:t>Therefore, the WPT system should give the desired power for these input variations, which is compensated by frequency control. </a:t>
            </a:r>
          </a:p>
          <a:p>
            <a:endParaRPr lang="en-US" dirty="0"/>
          </a:p>
          <a:p>
            <a:r>
              <a:rPr lang="en-US" dirty="0"/>
              <a:t>Coupling and quality factors are design parameters, and we can calculate the parameters as given.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9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design and measured values are presented here. </a:t>
            </a:r>
          </a:p>
          <a:p>
            <a:endParaRPr lang="en-US" dirty="0"/>
          </a:p>
          <a:p>
            <a:r>
              <a:rPr lang="en-US" dirty="0"/>
              <a:t>The WPT system is tested for different duty cycles and switching frequencies. </a:t>
            </a:r>
          </a:p>
          <a:p>
            <a:endParaRPr lang="en-US" dirty="0"/>
          </a:p>
          <a:p>
            <a:r>
              <a:rPr lang="en-US" dirty="0"/>
              <a:t>The contour of the output power over the duty cycle and switching frequency is plotted. </a:t>
            </a:r>
          </a:p>
          <a:p>
            <a:endParaRPr lang="en-US" dirty="0"/>
          </a:p>
          <a:p>
            <a:r>
              <a:rPr lang="en-US" dirty="0"/>
              <a:t>We can observe iso-power lines.  We choose the outer iso-power line, which can supply the desired power under any given duty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73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validate the concurrent operation.</a:t>
            </a:r>
          </a:p>
          <a:p>
            <a:endParaRPr lang="en-US" dirty="0"/>
          </a:p>
          <a:p>
            <a:r>
              <a:rPr lang="en-US" dirty="0"/>
              <a:t>Firstly, only the WPT system is connected. The switching frequency is 81.3 kHz, the duty cycle is 0.85, and its output voltage is 20.8V. </a:t>
            </a:r>
          </a:p>
          <a:p>
            <a:endParaRPr lang="en-US" dirty="0"/>
          </a:p>
          <a:p>
            <a:r>
              <a:rPr lang="en-US" dirty="0"/>
              <a:t>Then, only the motor is connected to the motor drive for the same duty cycle and switching frequency. </a:t>
            </a:r>
          </a:p>
          <a:p>
            <a:endParaRPr lang="en-US" dirty="0"/>
          </a:p>
          <a:p>
            <a:r>
              <a:rPr lang="en-US" dirty="0"/>
              <a:t>The motor drive delivers 480W. After, the WPT and motor are connected together. </a:t>
            </a:r>
          </a:p>
          <a:p>
            <a:endParaRPr lang="en-US" dirty="0"/>
          </a:p>
          <a:p>
            <a:r>
              <a:rPr lang="en-US" dirty="0"/>
              <a:t>It is observed that the motor and WPT supply the power as the stand-alone connection. </a:t>
            </a:r>
          </a:p>
          <a:p>
            <a:endParaRPr lang="en-US" dirty="0"/>
          </a:p>
          <a:p>
            <a:r>
              <a:rPr lang="en-US" dirty="0"/>
              <a:t>Therefore, we can say that the concurrent operation can be done by applying the appropriate duty cycle and switching frequency. </a:t>
            </a:r>
          </a:p>
          <a:p>
            <a:endParaRPr lang="en-US" dirty="0"/>
          </a:p>
          <a:p>
            <a:r>
              <a:rPr lang="en-US" dirty="0"/>
              <a:t>In the thesis, the concurrent operation is tested under several duty cycles and switching frequencies to observe the continuous power transfer.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12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we achieve concurrent operation, but it can increase the losses, and the system cannot be faced with thermal stress.</a:t>
            </a:r>
          </a:p>
          <a:p>
            <a:endParaRPr lang="en-US" dirty="0"/>
          </a:p>
          <a:p>
            <a:r>
              <a:rPr lang="en-US" dirty="0"/>
              <a:t> The drive losses are measured via a calorimeter setup. </a:t>
            </a:r>
          </a:p>
          <a:p>
            <a:endParaRPr lang="en-US" dirty="0"/>
          </a:p>
          <a:p>
            <a:r>
              <a:rPr lang="en-US" dirty="0"/>
              <a:t>The drive losses of concurrent operation increase only 10% compared to the only motor operation.  </a:t>
            </a:r>
          </a:p>
          <a:p>
            <a:endParaRPr lang="en-US" dirty="0"/>
          </a:p>
          <a:p>
            <a:r>
              <a:rPr lang="en-US" dirty="0"/>
              <a:t>The sum of only IPT and only motor losses is much higher than the concurrent operation. </a:t>
            </a:r>
          </a:p>
          <a:p>
            <a:endParaRPr lang="en-US" dirty="0"/>
          </a:p>
          <a:p>
            <a:r>
              <a:rPr lang="en-US" dirty="0"/>
              <a:t>Since the IPT current is much less than the motor current, there is a small increment on the only motor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9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test is about transient load changes. </a:t>
            </a:r>
          </a:p>
          <a:p>
            <a:endParaRPr lang="en-US" dirty="0"/>
          </a:p>
          <a:p>
            <a:r>
              <a:rPr lang="en-US" dirty="0"/>
              <a:t>The motor and WPT have varying load conditions.  </a:t>
            </a:r>
          </a:p>
          <a:p>
            <a:endParaRPr lang="en-US" dirty="0"/>
          </a:p>
          <a:p>
            <a:r>
              <a:rPr lang="en-US" dirty="0"/>
              <a:t>Although the duty cycle and frequency do not change, the load change can affect each other operations. </a:t>
            </a:r>
          </a:p>
          <a:p>
            <a:endParaRPr lang="en-US" dirty="0"/>
          </a:p>
          <a:p>
            <a:r>
              <a:rPr lang="en-US" dirty="0"/>
              <a:t>The transient load changes do not affect the steady-state operation of the motor and WPT system. </a:t>
            </a:r>
          </a:p>
          <a:p>
            <a:endParaRPr lang="en-US" dirty="0"/>
          </a:p>
          <a:p>
            <a:r>
              <a:rPr lang="en-US" dirty="0"/>
              <a:t>However, it was observed that the motor is affected transitory where the current slightly changes ( by a 5% overshoot or undershoot ).</a:t>
            </a:r>
          </a:p>
          <a:p>
            <a:endParaRPr lang="en-US" dirty="0"/>
          </a:p>
          <a:p>
            <a:r>
              <a:rPr lang="en-US" dirty="0"/>
              <a:t>Then, it reaches the expected steady-state value in a short time as expected.</a:t>
            </a:r>
          </a:p>
          <a:p>
            <a:endParaRPr lang="en-US" dirty="0"/>
          </a:p>
          <a:p>
            <a:r>
              <a:rPr lang="en-US" dirty="0"/>
              <a:t>These tests prove the independent and concurrent operation of the motor and WPT system.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95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We presented  the implementation with DC motor drives.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we will continue with AC motor drives. 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46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3-phase 3- wire inverter and induction machine.</a:t>
            </a:r>
          </a:p>
          <a:p>
            <a:endParaRPr lang="en-US" dirty="0"/>
          </a:p>
          <a:p>
            <a:r>
              <a:rPr lang="en-US" dirty="0"/>
              <a:t>The SS-IPT system is connected to two legs of the inverter in parallel to the motor.</a:t>
            </a:r>
          </a:p>
          <a:p>
            <a:endParaRPr lang="en-US" dirty="0"/>
          </a:p>
          <a:p>
            <a:r>
              <a:rPr lang="en-US" dirty="0"/>
              <a:t>The experimental setup is shown in the figure. </a:t>
            </a:r>
          </a:p>
          <a:p>
            <a:endParaRPr lang="en-US" dirty="0"/>
          </a:p>
          <a:p>
            <a:r>
              <a:rPr lang="en-US" dirty="0"/>
              <a:t>The system ratings are also given.</a:t>
            </a:r>
          </a:p>
          <a:p>
            <a:endParaRPr lang="en-US" dirty="0"/>
          </a:p>
          <a:p>
            <a:r>
              <a:rPr lang="en-US" dirty="0"/>
              <a:t>  As discussed before, the gain can be constant by carrier phase shift. </a:t>
            </a:r>
          </a:p>
          <a:p>
            <a:endParaRPr lang="en-US" dirty="0"/>
          </a:p>
          <a:p>
            <a:r>
              <a:rPr lang="en-US" dirty="0"/>
              <a:t>Therefore, the carrier phase shift is adjusted between 30 and 60 degrees to achieve a 0.3 gain.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65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Firstly, the SPWM and carrier-phase shift is validated.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and without CPS, the inverter output voltage at the fundamental switching and its sidebands are mathematically calculated.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that, the output voltage is measured, and the harmonic distribution is in good agreement with the theoretical calculation.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18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order to validate the concurrent operation. </a:t>
            </a:r>
          </a:p>
          <a:p>
            <a:endParaRPr lang="en-US" dirty="0"/>
          </a:p>
          <a:p>
            <a:r>
              <a:rPr lang="en-US" dirty="0"/>
              <a:t>Firstly, only the motor is connected.  </a:t>
            </a:r>
          </a:p>
          <a:p>
            <a:endParaRPr lang="en-US" dirty="0"/>
          </a:p>
          <a:p>
            <a:r>
              <a:rPr lang="en-US" dirty="0"/>
              <a:t>Modulation is 0.8, and the carrier phase shift is 40 degrees. </a:t>
            </a:r>
          </a:p>
          <a:p>
            <a:endParaRPr lang="en-US" dirty="0"/>
          </a:p>
          <a:p>
            <a:r>
              <a:rPr lang="en-US" dirty="0"/>
              <a:t>The motor draws 1.75 A.</a:t>
            </a:r>
          </a:p>
          <a:p>
            <a:endParaRPr lang="en-US" dirty="0"/>
          </a:p>
          <a:p>
            <a:r>
              <a:rPr lang="en-US" dirty="0"/>
              <a:t>Then, the WPT is connected to the motor drive for the same modulation and carrier phase shift.</a:t>
            </a:r>
          </a:p>
          <a:p>
            <a:endParaRPr lang="en-US" dirty="0"/>
          </a:p>
          <a:p>
            <a:r>
              <a:rPr lang="en-US" dirty="0"/>
              <a:t> It draws 0.35 A. </a:t>
            </a:r>
          </a:p>
          <a:p>
            <a:r>
              <a:rPr lang="en-US" dirty="0"/>
              <a:t>After, the WPT and motor are connected together.</a:t>
            </a:r>
          </a:p>
          <a:p>
            <a:r>
              <a:rPr lang="en-US" dirty="0"/>
              <a:t> It is observed that the motor and WPT supply the currents the same as a stand-alone connection.</a:t>
            </a:r>
          </a:p>
          <a:p>
            <a:r>
              <a:rPr lang="en-US" dirty="0"/>
              <a:t> Therefore, we can say that the concurrent operation can be done by applying appropriate modulation and carrier phase shift.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5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here we go,</a:t>
            </a:r>
          </a:p>
          <a:p>
            <a:r>
              <a:rPr lang="en-US" dirty="0"/>
              <a:t> Power transfer to rotating frames is required in many industrial applications such as rotating sensors, spindle motors, radars, and field excitation of motors. </a:t>
            </a:r>
          </a:p>
          <a:p>
            <a:endParaRPr lang="en-US" dirty="0"/>
          </a:p>
          <a:p>
            <a:r>
              <a:rPr lang="en-US" dirty="0"/>
              <a:t>There are several methods to achieve this power transfer. </a:t>
            </a:r>
          </a:p>
          <a:p>
            <a:endParaRPr lang="en-US" dirty="0"/>
          </a:p>
          <a:p>
            <a:r>
              <a:rPr lang="en-US" dirty="0"/>
              <a:t> The first one is slip rings or as known as mechanical slip rings. </a:t>
            </a:r>
          </a:p>
          <a:p>
            <a:r>
              <a:rPr lang="en-US" dirty="0"/>
              <a:t>They are made up of conductor rings, and carbon brushes rubbed with these rings. </a:t>
            </a:r>
          </a:p>
          <a:p>
            <a:endParaRPr lang="en-US" dirty="0"/>
          </a:p>
          <a:p>
            <a:r>
              <a:rPr lang="en-US" dirty="0"/>
              <a:t>The second one is Brushless exciters, actually a PM synchronous generator with rectified output. </a:t>
            </a:r>
          </a:p>
          <a:p>
            <a:endParaRPr lang="en-US" dirty="0"/>
          </a:p>
          <a:p>
            <a:r>
              <a:rPr lang="en-US" dirty="0"/>
              <a:t>The third one is contactless slip rings based on Wireless power transfer.  It can be counted as an air-core contactless transformer.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70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tests are made to find the required carrier phase shifts to achieve constant power. </a:t>
            </a:r>
          </a:p>
          <a:p>
            <a:endParaRPr lang="en-US" dirty="0"/>
          </a:p>
          <a:p>
            <a:r>
              <a:rPr lang="en-US" dirty="0"/>
              <a:t>A lookup table is obtained in the experimental setup, and the carrier phase shift values are compared with the theoretical ones. </a:t>
            </a:r>
          </a:p>
          <a:p>
            <a:endParaRPr lang="en-US" dirty="0"/>
          </a:p>
          <a:p>
            <a:r>
              <a:rPr lang="en-US" dirty="0"/>
              <a:t>They are in good agreement. Besides, as seen in the figure, the power is kept constant with appropriate carrier phase shift.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37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test is about transient load changes. </a:t>
            </a:r>
          </a:p>
          <a:p>
            <a:endParaRPr lang="en-US" dirty="0"/>
          </a:p>
          <a:p>
            <a:r>
              <a:rPr lang="en-US" dirty="0"/>
              <a:t>The motor and WPT have varying load conditions.  </a:t>
            </a:r>
          </a:p>
          <a:p>
            <a:endParaRPr lang="en-US" dirty="0"/>
          </a:p>
          <a:p>
            <a:r>
              <a:rPr lang="en-US" dirty="0"/>
              <a:t>Although modulation index and carrier phase shift do not change, the load change can affect each other operations. </a:t>
            </a:r>
          </a:p>
          <a:p>
            <a:endParaRPr lang="en-US" dirty="0"/>
          </a:p>
          <a:p>
            <a:r>
              <a:rPr lang="en-US" dirty="0"/>
              <a:t>The transient load changes do not affect the steady-state operation of the motor and WPT system. </a:t>
            </a:r>
          </a:p>
          <a:p>
            <a:endParaRPr lang="en-US" dirty="0"/>
          </a:p>
          <a:p>
            <a:r>
              <a:rPr lang="en-US" dirty="0"/>
              <a:t>These tests prove the independent and concurrent operation of the motor and WPT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16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presented  the implementation with AC motor drives.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we will continue with a special application field excitation of synchronous machine. 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9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3-phase 3- wire inverter and synchronous machine.</a:t>
            </a:r>
          </a:p>
          <a:p>
            <a:endParaRPr lang="en-US" dirty="0"/>
          </a:p>
          <a:p>
            <a:r>
              <a:rPr lang="en-US" dirty="0"/>
              <a:t>Here, we use an SN-IPT system connected to two legs of the inverter in parallel to the motor.</a:t>
            </a:r>
          </a:p>
          <a:p>
            <a:endParaRPr lang="en-US" dirty="0"/>
          </a:p>
          <a:p>
            <a:r>
              <a:rPr lang="en-US" dirty="0"/>
              <a:t>The experimental setup is shown in the figure. </a:t>
            </a:r>
          </a:p>
          <a:p>
            <a:endParaRPr lang="en-US" dirty="0"/>
          </a:p>
          <a:p>
            <a:r>
              <a:rPr lang="en-US" dirty="0"/>
              <a:t>The system ratings are also given. </a:t>
            </a:r>
          </a:p>
          <a:p>
            <a:endParaRPr lang="en-US" dirty="0"/>
          </a:p>
          <a:p>
            <a:r>
              <a:rPr lang="en-US" dirty="0"/>
              <a:t>As discussed before, the gain can be constant by carrier phase shift.  </a:t>
            </a:r>
          </a:p>
          <a:p>
            <a:endParaRPr lang="en-US" dirty="0"/>
          </a:p>
          <a:p>
            <a:r>
              <a:rPr lang="en-US" dirty="0"/>
              <a:t>In order to decrease the Tx current, we choose the maximum controllable voltage gain over every modulation index is selected. It is 0.40. </a:t>
            </a:r>
          </a:p>
          <a:p>
            <a:endParaRPr lang="en-US" dirty="0"/>
          </a:p>
          <a:p>
            <a:r>
              <a:rPr lang="en-US" dirty="0"/>
              <a:t>The design of the SN IPT system and explained in detail in the thesis; we pass the experimental results directly.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91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field of the synchronous is fed by the WPT system. </a:t>
            </a:r>
          </a:p>
          <a:p>
            <a:endParaRPr lang="en-US" dirty="0"/>
          </a:p>
          <a:p>
            <a:r>
              <a:rPr lang="en-US" dirty="0"/>
              <a:t>We have three operation conditions of different modulation indexes. </a:t>
            </a:r>
          </a:p>
          <a:p>
            <a:endParaRPr lang="en-US" dirty="0"/>
          </a:p>
          <a:p>
            <a:r>
              <a:rPr lang="en-US" dirty="0"/>
              <a:t>The proposed carrier phase shift guarantees the mean value of the field current is brought to the desired value. </a:t>
            </a:r>
          </a:p>
          <a:p>
            <a:endParaRPr lang="en-US" dirty="0"/>
          </a:p>
          <a:p>
            <a:r>
              <a:rPr lang="en-US" dirty="0"/>
              <a:t>However, increasing the modulation index causes a low-frequency fluctuation, double the fundamental frequency. </a:t>
            </a:r>
          </a:p>
          <a:p>
            <a:endParaRPr lang="en-US" dirty="0"/>
          </a:p>
          <a:p>
            <a:r>
              <a:rPr lang="en-US" dirty="0"/>
              <a:t>The current fluctuations are presented in this figure. </a:t>
            </a:r>
          </a:p>
          <a:p>
            <a:endParaRPr lang="en-US" dirty="0"/>
          </a:p>
          <a:p>
            <a:r>
              <a:rPr lang="en-US" dirty="0"/>
              <a:t>The fluctuation is stemmed from the sideband harmonics, which change the effective voltage magnitude at the switching frequency component. </a:t>
            </a:r>
          </a:p>
          <a:p>
            <a:endParaRPr lang="en-US" dirty="0"/>
          </a:p>
          <a:p>
            <a:r>
              <a:rPr lang="en-US" dirty="0"/>
              <a:t>The fluctuation should be mitigated since it can cause a torque and speed ripple for the synchronous machine.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21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new idea is revealed here.  </a:t>
            </a:r>
          </a:p>
          <a:p>
            <a:endParaRPr lang="en-US" dirty="0"/>
          </a:p>
          <a:p>
            <a:r>
              <a:rPr lang="en-US" dirty="0"/>
              <a:t>Real-time control of the switching frequency to keep the magnitude constant.</a:t>
            </a:r>
          </a:p>
          <a:p>
            <a:endParaRPr lang="en-US" dirty="0"/>
          </a:p>
          <a:p>
            <a:r>
              <a:rPr lang="en-US" dirty="0"/>
              <a:t> The switching component magnitudes change over a fundamental frequency in each operation point. </a:t>
            </a:r>
          </a:p>
          <a:p>
            <a:endParaRPr lang="en-US" dirty="0"/>
          </a:p>
          <a:p>
            <a:r>
              <a:rPr lang="en-US" dirty="0"/>
              <a:t>Therefore, we can calculate the carrier phase shift value for each switching interval before applying the PWMs.</a:t>
            </a:r>
          </a:p>
          <a:p>
            <a:endParaRPr lang="en-US" dirty="0"/>
          </a:p>
          <a:p>
            <a:r>
              <a:rPr lang="en-US" dirty="0"/>
              <a:t> And we achieve a constant magnitude at the WPT system. </a:t>
            </a:r>
          </a:p>
          <a:p>
            <a:endParaRPr lang="en-US" dirty="0"/>
          </a:p>
          <a:p>
            <a:r>
              <a:rPr lang="en-US" dirty="0"/>
              <a:t>The carrier phase shift can be calculated by Fourier series and phasor domain sum, as seen in these equations.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23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these conditions, also we have some restrictions.</a:t>
            </a:r>
          </a:p>
          <a:p>
            <a:endParaRPr lang="en-US" dirty="0"/>
          </a:p>
          <a:p>
            <a:r>
              <a:rPr lang="en-US" dirty="0"/>
              <a:t>Since the duty cycle at any time is dependent the motor modulation, so SPWM, We cannot achieve some voltages. </a:t>
            </a:r>
          </a:p>
          <a:p>
            <a:endParaRPr lang="en-US" dirty="0"/>
          </a:p>
          <a:p>
            <a:r>
              <a:rPr lang="en-US" dirty="0"/>
              <a:t>These figures draw the maximum and minimum voltage gains for several modulation indexes. </a:t>
            </a:r>
          </a:p>
          <a:p>
            <a:endParaRPr lang="en-US" dirty="0"/>
          </a:p>
          <a:p>
            <a:r>
              <a:rPr lang="en-US" dirty="0"/>
              <a:t>Maximum voltages actually correspond to 180-degree carrier phase shift, while minimum voltage corresponds to 0 degrees. </a:t>
            </a:r>
          </a:p>
          <a:p>
            <a:endParaRPr lang="en-US" dirty="0"/>
          </a:p>
          <a:p>
            <a:r>
              <a:rPr lang="en-US" dirty="0"/>
              <a:t>As can be observed graphically, we can achieve a 0.43 gain over a fundamental frequency for every modulation index below 0.85. </a:t>
            </a:r>
          </a:p>
          <a:p>
            <a:endParaRPr lang="en-US" dirty="0"/>
          </a:p>
          <a:p>
            <a:r>
              <a:rPr lang="en-US" dirty="0"/>
              <a:t>To avoid low-frequency fluctuation, we can restrict our modulation index.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19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we repeat the same experiment with the previous ones. </a:t>
            </a:r>
          </a:p>
          <a:p>
            <a:endParaRPr lang="en-US" dirty="0"/>
          </a:p>
          <a:p>
            <a:r>
              <a:rPr lang="en-US" dirty="0"/>
              <a:t>The field current, however, is a little bit different due to the voltage restriction.</a:t>
            </a:r>
          </a:p>
          <a:p>
            <a:endParaRPr lang="en-US" dirty="0"/>
          </a:p>
          <a:p>
            <a:r>
              <a:rPr lang="en-US" dirty="0"/>
              <a:t> It gives 30 V RMS, while we used 45 V RMS before. </a:t>
            </a:r>
          </a:p>
          <a:p>
            <a:endParaRPr lang="en-US" dirty="0"/>
          </a:p>
          <a:p>
            <a:r>
              <a:rPr lang="en-US" dirty="0"/>
              <a:t>The low-frequency fluctuations still exist, but the magnitude is considerably reduced.</a:t>
            </a:r>
          </a:p>
          <a:p>
            <a:endParaRPr lang="en-US" dirty="0"/>
          </a:p>
          <a:p>
            <a:r>
              <a:rPr lang="en-US" dirty="0"/>
              <a:t>It is almost in a quart of the previous test for modulation index is 0.5.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48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thesis proposes a novel, cost-effective, simple-to-implement contactless slip ring system. </a:t>
            </a:r>
          </a:p>
          <a:p>
            <a:endParaRPr lang="en-US" dirty="0"/>
          </a:p>
          <a:p>
            <a:r>
              <a:rPr lang="en-US" dirty="0"/>
              <a:t>The system can be applied in DC or AC motor drives, and the proposed system does not require any active converter. </a:t>
            </a:r>
          </a:p>
          <a:p>
            <a:endParaRPr lang="en-US" dirty="0"/>
          </a:p>
          <a:p>
            <a:r>
              <a:rPr lang="en-US" dirty="0"/>
              <a:t>The proposed system can be established by using conventional PWM schemes. </a:t>
            </a:r>
          </a:p>
          <a:p>
            <a:endParaRPr lang="en-US" dirty="0"/>
          </a:p>
          <a:p>
            <a:r>
              <a:rPr lang="en-US" dirty="0"/>
              <a:t>Firstly, we continue with the literature review.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92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8657" y="4713645"/>
            <a:ext cx="5429250" cy="4916201"/>
          </a:xfrm>
        </p:spPr>
        <p:txBody>
          <a:bodyPr>
            <a:normAutofit/>
          </a:bodyPr>
          <a:lstStyle/>
          <a:p>
            <a:r>
              <a:rPr lang="en-US" dirty="0"/>
              <a:t>The performance comparison of the proposed system and conventional counterparts are given. </a:t>
            </a:r>
          </a:p>
          <a:p>
            <a:endParaRPr lang="en-US" dirty="0"/>
          </a:p>
          <a:p>
            <a:r>
              <a:rPr lang="en-US" dirty="0"/>
              <a:t>Although the system is based on inductive couplers, capacitive couplers can be used.</a:t>
            </a:r>
          </a:p>
          <a:p>
            <a:endParaRPr lang="en-US" dirty="0"/>
          </a:p>
          <a:p>
            <a:r>
              <a:rPr lang="en-US" dirty="0"/>
              <a:t> The proposed system decreases the number of regular maintenance.  </a:t>
            </a:r>
          </a:p>
          <a:p>
            <a:endParaRPr lang="en-US" dirty="0"/>
          </a:p>
          <a:p>
            <a:r>
              <a:rPr lang="en-US" dirty="0"/>
              <a:t>They do transfer energy independent of speed. </a:t>
            </a:r>
          </a:p>
          <a:p>
            <a:endParaRPr lang="en-US" dirty="0"/>
          </a:p>
          <a:p>
            <a:r>
              <a:rPr lang="en-US" dirty="0"/>
              <a:t>The scalability of the proposed system is difficult. </a:t>
            </a:r>
          </a:p>
          <a:p>
            <a:endParaRPr lang="en-US" dirty="0"/>
          </a:p>
          <a:p>
            <a:r>
              <a:rPr lang="en-US" dirty="0"/>
              <a:t>Since the proposed system, the WPT power is lower ratings than the motor drive. </a:t>
            </a:r>
          </a:p>
          <a:p>
            <a:r>
              <a:rPr lang="en-US" dirty="0"/>
              <a:t>Therefore, increasing power is difficult.</a:t>
            </a:r>
          </a:p>
          <a:p>
            <a:endParaRPr lang="en-US" dirty="0"/>
          </a:p>
          <a:p>
            <a:r>
              <a:rPr lang="en-US" dirty="0"/>
              <a:t>Conventional inductive or capacitive coupler requires an external AC source, which is provided via an external active converter. </a:t>
            </a:r>
          </a:p>
          <a:p>
            <a:endParaRPr lang="en-US" dirty="0"/>
          </a:p>
          <a:p>
            <a:r>
              <a:rPr lang="en-US" dirty="0"/>
              <a:t>However, in the proposed system, we use motor drive output directly.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3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these solutions has some advantages and disadvantages. </a:t>
            </a:r>
          </a:p>
          <a:p>
            <a:endParaRPr lang="en-US" dirty="0"/>
          </a:p>
          <a:p>
            <a:r>
              <a:rPr lang="en-US" dirty="0"/>
              <a:t>Slip rings are simple, cost-effective, and efficient. </a:t>
            </a:r>
          </a:p>
          <a:p>
            <a:r>
              <a:rPr lang="en-US" dirty="0"/>
              <a:t>However, they are unreliable and require regular maintenance due to the physical wear of continuous friction. </a:t>
            </a:r>
          </a:p>
          <a:p>
            <a:endParaRPr lang="en-US" dirty="0"/>
          </a:p>
          <a:p>
            <a:r>
              <a:rPr lang="en-US" dirty="0"/>
              <a:t>Brushless exciters are reliable, but their power transfer capability changes with the rotation speed. </a:t>
            </a:r>
          </a:p>
          <a:p>
            <a:r>
              <a:rPr lang="en-US" dirty="0"/>
              <a:t>Since it is a generator, increasing speed also increases the voltage.</a:t>
            </a:r>
          </a:p>
          <a:p>
            <a:r>
              <a:rPr lang="en-US" dirty="0"/>
              <a:t> Therefore, it is only suitable to use in constant speed operation. </a:t>
            </a:r>
          </a:p>
          <a:p>
            <a:endParaRPr lang="en-US" dirty="0"/>
          </a:p>
          <a:p>
            <a:r>
              <a:rPr lang="en-US" dirty="0"/>
              <a:t>Contactless slip rings are both reliable and give speed-independent output voltage. </a:t>
            </a:r>
          </a:p>
          <a:p>
            <a:r>
              <a:rPr lang="en-US" dirty="0"/>
              <a:t>However, they are complex and costly since it requires active converters.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88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8657" y="4713644"/>
            <a:ext cx="5429250" cy="4711923"/>
          </a:xfrm>
        </p:spPr>
        <p:txBody>
          <a:bodyPr/>
          <a:lstStyle/>
          <a:p>
            <a:r>
              <a:rPr lang="en-US" dirty="0"/>
              <a:t>Several contactless slip ring works exist in the literature.</a:t>
            </a:r>
          </a:p>
          <a:p>
            <a:endParaRPr lang="en-US" dirty="0"/>
          </a:p>
          <a:p>
            <a:r>
              <a:rPr lang="en-US" dirty="0"/>
              <a:t> CPTs are suitable for transferring power with higher frequency and medium power requirements over an even shorter air gap.</a:t>
            </a:r>
          </a:p>
          <a:p>
            <a:endParaRPr lang="en-US" dirty="0"/>
          </a:p>
          <a:p>
            <a:r>
              <a:rPr lang="en-US" dirty="0"/>
              <a:t>IPTs can be used in a broad range of air power ratings. </a:t>
            </a:r>
          </a:p>
          <a:p>
            <a:endParaRPr lang="en-US" dirty="0"/>
          </a:p>
          <a:p>
            <a:r>
              <a:rPr lang="en-US" dirty="0"/>
              <a:t>So, we have a wide range of frequencies, power airgap, and sizes regarding applications.</a:t>
            </a:r>
          </a:p>
          <a:p>
            <a:endParaRPr lang="en-US" dirty="0"/>
          </a:p>
          <a:p>
            <a:r>
              <a:rPr lang="en-US" dirty="0"/>
              <a:t> However, all of these have an extra high-frequency power converter.</a:t>
            </a:r>
          </a:p>
          <a:p>
            <a:endParaRPr lang="en-US" dirty="0"/>
          </a:p>
          <a:p>
            <a:r>
              <a:rPr lang="en-US" dirty="0"/>
              <a:t> Also, several multi-frequency studies for WPT systems exist.</a:t>
            </a:r>
          </a:p>
          <a:p>
            <a:endParaRPr lang="en-US" dirty="0"/>
          </a:p>
          <a:p>
            <a:r>
              <a:rPr lang="en-US" dirty="0"/>
              <a:t>The proposed system uses conventional motor driving modulation techniques and switching frequency. </a:t>
            </a:r>
          </a:p>
          <a:p>
            <a:endParaRPr lang="en-US" dirty="0"/>
          </a:p>
          <a:p>
            <a:r>
              <a:rPr lang="en-US" dirty="0"/>
              <a:t>The offline algorithm does not require, and switching losses decreases.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88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contributions are listed here. 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cost-efficient and simple-to-implement contactless slip ring is introduced.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DC motor drives, a multi-frequency approach is presented to implement with a conventional DC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 independent control scheme, which comprises frequency and duty cycle control, is proposed for concurrent DC and high-frequency AC power transfer to the motor and rotating loads, respectively.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AC motor drives, a multi-frequency approach is presented to implement with a conventional AC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An independent control scheme, which comprises carrier phase shift and modulation index control, is proposed for concurrent low-frequency AC and high frequency AC power transfer to the motor and slip rings, respectively.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For field excitation of the synchronous motors, a brushless slip ring is proposed to directly integrate into the motor drive with light-weight on the rotating side.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A novel real-time carrier-phase-shift calculation algorithm embedded in the motor control loop is developed to avoid low-frequency ripples stemming from the sideband harmonics.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25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have some future works. </a:t>
            </a:r>
          </a:p>
          <a:p>
            <a:r>
              <a:rPr lang="en-US" dirty="0"/>
              <a:t>In this study, we were not interested in coil design.</a:t>
            </a:r>
          </a:p>
          <a:p>
            <a:r>
              <a:rPr lang="en-US" dirty="0"/>
              <a:t>  An optimum coil design that minimizes loss and size can be achieved. We use SS and SN WPT systems, which require capacitive filters. </a:t>
            </a:r>
          </a:p>
          <a:p>
            <a:r>
              <a:rPr lang="en-US" dirty="0"/>
              <a:t> Like SP WPT systems, several topologies require inductive filtering, which is more suitable for our problem. </a:t>
            </a:r>
          </a:p>
          <a:p>
            <a:r>
              <a:rPr lang="en-US" dirty="0"/>
              <a:t>In AC machines, we use two wires of 3-wire. It can cause thermal inequality and unbalance. </a:t>
            </a:r>
          </a:p>
          <a:p>
            <a:r>
              <a:rPr lang="en-US" dirty="0"/>
              <a:t>We can use three-phase windings to achieve output voltages or increase power capability. </a:t>
            </a:r>
          </a:p>
          <a:p>
            <a:r>
              <a:rPr lang="en-US" dirty="0"/>
              <a:t>We can improve our analytical modeling by adding some </a:t>
            </a:r>
            <a:r>
              <a:rPr lang="en-US" dirty="0" err="1"/>
              <a:t>parasitics</a:t>
            </a:r>
            <a:r>
              <a:rPr lang="en-US" dirty="0"/>
              <a:t> like dead time, or we can make calculations in the time domain. </a:t>
            </a:r>
          </a:p>
          <a:p>
            <a:r>
              <a:rPr lang="en-US" dirty="0"/>
              <a:t>Finally, we can make closed-loop control for the motor and WPT system. </a:t>
            </a:r>
          </a:p>
          <a:p>
            <a:r>
              <a:rPr lang="en-US" dirty="0"/>
              <a:t>Also, we can make receiver voltage estimations by motor currents and power factors.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07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914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74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35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67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4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96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8657" y="4713645"/>
            <a:ext cx="5429250" cy="4892394"/>
          </a:xfrm>
        </p:spPr>
        <p:txBody>
          <a:bodyPr>
            <a:normAutofit/>
          </a:bodyPr>
          <a:lstStyle/>
          <a:p>
            <a:r>
              <a:rPr lang="en-US" dirty="0"/>
              <a:t>Our focus is on contactless slip rings. </a:t>
            </a:r>
          </a:p>
          <a:p>
            <a:r>
              <a:rPr lang="en-US" dirty="0"/>
              <a:t>Here, we have a representation of conventional contactless slip rings. </a:t>
            </a:r>
          </a:p>
          <a:p>
            <a:r>
              <a:rPr lang="en-US" dirty="0"/>
              <a:t>The common trait of these contactless slip rings; we have a motor drive system to achieve rotating load. </a:t>
            </a:r>
          </a:p>
          <a:p>
            <a:r>
              <a:rPr lang="en-US" dirty="0"/>
              <a:t>Inductive power transfer systems, a type of WPT system,  are commonly used in such systems since they give a moderate transfer distance and higher efficiency. </a:t>
            </a:r>
          </a:p>
          <a:p>
            <a:r>
              <a:rPr lang="en-US" dirty="0"/>
              <a:t>IPT systems have four main parts: High-frequency converter, Transmitter, receiver, and high-frequency rectifier. </a:t>
            </a:r>
          </a:p>
          <a:p>
            <a:r>
              <a:rPr lang="en-US" dirty="0"/>
              <a:t>So, conventional contactless slip rings have two converters. </a:t>
            </a:r>
          </a:p>
          <a:p>
            <a:r>
              <a:rPr lang="en-US" dirty="0"/>
              <a:t>One of both is the converter of the motor drive.</a:t>
            </a:r>
          </a:p>
          <a:p>
            <a:r>
              <a:rPr lang="en-US" dirty="0"/>
              <a:t>Another is the high-frequency converter of the WPT system. </a:t>
            </a:r>
          </a:p>
          <a:p>
            <a:r>
              <a:rPr lang="en-US" dirty="0"/>
              <a:t>The motor drive also generates high-frequency switching components at the output, but the motor filters these components out. </a:t>
            </a:r>
          </a:p>
          <a:p>
            <a:r>
              <a:rPr lang="en-US" dirty="0"/>
              <a:t>A low-frequency modulating signal is used to drive the motor. </a:t>
            </a:r>
          </a:p>
          <a:p>
            <a:r>
              <a:rPr lang="en-US" dirty="0"/>
              <a:t>WPT converter generates high-frequency square waves, and Tx and Rx generally have band-pass filter characteristics. </a:t>
            </a:r>
          </a:p>
          <a:p>
            <a:r>
              <a:rPr lang="en-US" dirty="0"/>
              <a:t>Therefore,  it only allows the desired high-frequency components to pass through.</a:t>
            </a:r>
          </a:p>
          <a:p>
            <a:r>
              <a:rPr lang="en-US" dirty="0"/>
              <a:t>Consequently, we have two converters in this system, which increase cost and complexity and decrease reliability.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87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05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636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066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106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262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91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289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220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54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6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proposed system, the WPT system is excited by the motor drive’s high-frequency switching components. </a:t>
            </a:r>
          </a:p>
          <a:p>
            <a:endParaRPr lang="en-US" dirty="0"/>
          </a:p>
          <a:p>
            <a:r>
              <a:rPr lang="en-US" dirty="0"/>
              <a:t>Since the WPT system behaves like a band-pass filter, we do not observe the low-frequency modulating current. </a:t>
            </a:r>
          </a:p>
          <a:p>
            <a:endParaRPr lang="en-US" dirty="0"/>
          </a:p>
          <a:p>
            <a:r>
              <a:rPr lang="en-US" dirty="0"/>
              <a:t>Therefore, a separate WPT converter is no longer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745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601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735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00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show our main advantages, we made a comparison table. </a:t>
            </a:r>
          </a:p>
          <a:p>
            <a:endParaRPr lang="en-US" dirty="0"/>
          </a:p>
          <a:p>
            <a:r>
              <a:rPr lang="en-US" dirty="0"/>
              <a:t>We increase the system reliability by eliminating the extra converter and decreasing the maintenance requirements.</a:t>
            </a:r>
          </a:p>
          <a:p>
            <a:endParaRPr lang="en-US" dirty="0"/>
          </a:p>
          <a:p>
            <a:r>
              <a:rPr lang="en-US" dirty="0"/>
              <a:t> Further, the system is simple and cost-effective due to the reduced active components.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9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showed our motivations, aims, and outcomes in the previous part.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Here, we will examine the basics of wireless power transfer systems.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1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a block diagram of a conventional IPT system. </a:t>
            </a:r>
          </a:p>
          <a:p>
            <a:endParaRPr lang="en-US" dirty="0"/>
          </a:p>
          <a:p>
            <a:r>
              <a:rPr lang="en-US" dirty="0"/>
              <a:t>We have a high-frequency converter that generates a square wave voltage/current waveform. </a:t>
            </a:r>
          </a:p>
          <a:p>
            <a:endParaRPr lang="en-US" dirty="0"/>
          </a:p>
          <a:p>
            <a:r>
              <a:rPr lang="en-US" dirty="0"/>
              <a:t>Without compensation, the coupled inductors have a large leakage inductance, which inherently causes a low power factor. </a:t>
            </a:r>
          </a:p>
          <a:p>
            <a:endParaRPr lang="en-US" dirty="0"/>
          </a:p>
          <a:p>
            <a:r>
              <a:rPr lang="en-US" dirty="0"/>
              <a:t>We can use series or parallel capacitors to compensate for the leakage inductance.</a:t>
            </a:r>
          </a:p>
          <a:p>
            <a:endParaRPr lang="en-US" dirty="0"/>
          </a:p>
          <a:p>
            <a:r>
              <a:rPr lang="en-US" dirty="0"/>
              <a:t> The capacitors and coupled inductance create a resonant structure. Then, only the fundamental sinusoidal signal passes through the coupled coils. </a:t>
            </a:r>
          </a:p>
          <a:p>
            <a:endParaRPr lang="en-US" dirty="0"/>
          </a:p>
          <a:p>
            <a:r>
              <a:rPr lang="en-US" dirty="0"/>
              <a:t>The transmitted sinusoidal wave is rectified, and a ripple within DC exists. </a:t>
            </a:r>
          </a:p>
          <a:p>
            <a:endParaRPr lang="en-US" dirty="0"/>
          </a:p>
          <a:p>
            <a:r>
              <a:rPr lang="en-US" dirty="0"/>
              <a:t>The output capacitance and inductance filter out the ripple, and we achieve a DC output.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2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5793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5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1" y="97014"/>
            <a:ext cx="11116159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523038"/>
            <a:ext cx="53340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32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592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8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8182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234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75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58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04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846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15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88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2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9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2570"/>
            <a:ext cx="3617720" cy="2759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4780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58606"/>
            <a:ext cx="2844800" cy="2638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C510B8-6146-408D-9D98-5CB776400640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06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490164"/>
            <a:ext cx="12192000" cy="353909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 (Headings)"/>
            </a:endParaRPr>
          </a:p>
        </p:txBody>
      </p:sp>
      <p:pic>
        <p:nvPicPr>
          <p:cNvPr id="9" name="Picture 1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183387" y="6509579"/>
            <a:ext cx="417189" cy="31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569331" y="6469649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900" b="0" i="0" baseline="0" noProof="0" dirty="0">
                <a:latin typeface="Calibri (Headings)"/>
              </a:rPr>
              <a:t>E</a:t>
            </a:r>
            <a:r>
              <a:rPr lang="tr-TR" sz="1900" b="0" i="0" baseline="0" noProof="0" dirty="0">
                <a:latin typeface="Calibri (Headings)"/>
              </a:rPr>
              <a:t>. </a:t>
            </a:r>
            <a:r>
              <a:rPr lang="en-US" sz="1900" b="0" i="0" baseline="0" noProof="0" dirty="0">
                <a:latin typeface="Calibri (Headings)"/>
              </a:rPr>
              <a:t>Ayaz</a:t>
            </a:r>
            <a:r>
              <a:rPr lang="tr-TR" sz="1900" b="0" i="0" baseline="0" noProof="0" dirty="0">
                <a:latin typeface="Calibri (Headings)"/>
              </a:rPr>
              <a:t>, </a:t>
            </a:r>
            <a:r>
              <a:rPr lang="en-US" sz="1900" b="0" i="0" baseline="0" noProof="0" dirty="0">
                <a:latin typeface="Calibri (Headings)"/>
              </a:rPr>
              <a:t>Sep</a:t>
            </a:r>
            <a:r>
              <a:rPr lang="tr-TR" sz="1900" b="0" i="0" baseline="0" noProof="0" dirty="0">
                <a:latin typeface="Calibri (Headings)"/>
              </a:rPr>
              <a:t> </a:t>
            </a:r>
            <a:r>
              <a:rPr lang="en-US" sz="1900" b="0" i="0" baseline="0" dirty="0">
                <a:latin typeface="Calibri (Headings)"/>
              </a:rPr>
              <a:t>20</a:t>
            </a:r>
            <a:r>
              <a:rPr lang="tr-TR" sz="1900" b="0" i="0" baseline="0" dirty="0">
                <a:latin typeface="Calibri (Headings)"/>
              </a:rPr>
              <a:t>2</a:t>
            </a:r>
            <a:r>
              <a:rPr lang="en-US" sz="1900" b="0" i="0" baseline="0" dirty="0">
                <a:latin typeface="Calibri (Headings)"/>
              </a:rPr>
              <a:t>2</a:t>
            </a:r>
            <a:endParaRPr lang="en-US" sz="1900" b="0" i="0" dirty="0">
              <a:latin typeface="Calibri (Headings)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636066" y="6459265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0" smtClean="0">
                <a:latin typeface="Calibri (Headings)"/>
              </a:rPr>
              <a:t>‹#›</a:t>
            </a:fld>
            <a:r>
              <a:rPr lang="tr-TR" sz="2000" b="0" dirty="0">
                <a:latin typeface="Calibri (Headings)"/>
              </a:rPr>
              <a:t>/</a:t>
            </a:r>
            <a:r>
              <a:rPr lang="en-US" sz="2000" b="0" dirty="0">
                <a:latin typeface="Calibri (Headings)"/>
              </a:rPr>
              <a:t>42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-2276026" y="6443030"/>
            <a:ext cx="10447218" cy="465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b="0" noProof="0" dirty="0">
              <a:latin typeface="Calibri (Headings)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4353" y="6469649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900" b="0" baseline="0" dirty="0">
                <a:latin typeface="Calibri (Headings)"/>
              </a:rPr>
              <a:t>METU</a:t>
            </a:r>
            <a:endParaRPr lang="en-US" sz="1900" b="0" dirty="0">
              <a:latin typeface="Calibri (Headings)"/>
            </a:endParaRPr>
          </a:p>
        </p:txBody>
      </p:sp>
      <p:pic>
        <p:nvPicPr>
          <p:cNvPr id="15" name="Resim 7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7" y="144108"/>
            <a:ext cx="566674" cy="56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Resim 7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7" y="709129"/>
            <a:ext cx="736761" cy="9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58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3945" r:id="rId11"/>
    <p:sldLayoutId id="2147483946" r:id="rId12"/>
    <p:sldLayoutId id="2147483948" r:id="rId13"/>
    <p:sldLayoutId id="2147484034" r:id="rId14"/>
    <p:sldLayoutId id="214748403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Calibri (Headings)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/>
          </a:solidFill>
          <a:latin typeface="Calibri (Headings)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/>
          </a:solidFill>
          <a:latin typeface="Calibri (Headings)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Calibri (Headings)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/>
          </a:solidFill>
          <a:latin typeface="Calibri (Headings)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cxnSp>
        <p:nvCxnSpPr>
          <p:cNvPr id="26" name="Straight Connector 18"/>
          <p:cNvCxnSpPr/>
          <p:nvPr userDrawn="1"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7" name="Straight Connector 19"/>
          <p:cNvCxnSpPr/>
          <p:nvPr userDrawn="1"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01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34544" y="6490164"/>
            <a:ext cx="5157456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tr-TR" sz="1800" b="0" i="0" baseline="0" noProof="0" dirty="0"/>
              <a:t>G. Cakal, September </a:t>
            </a:r>
            <a:r>
              <a:rPr lang="en-US" sz="1800" b="0" i="0" baseline="0" dirty="0"/>
              <a:t>20</a:t>
            </a:r>
            <a:r>
              <a:rPr lang="tr-TR" sz="1800" b="0" i="0" baseline="0" dirty="0"/>
              <a:t>20</a:t>
            </a:r>
            <a:endParaRPr lang="en-US" sz="1800" b="0" i="0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99137" y="6474714"/>
            <a:ext cx="919868" cy="40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5B596B7-E5D1-4535-B30E-BDAA45A83568}" type="slidenum">
              <a:rPr lang="tr-TR" sz="2000" b="1" smtClean="0"/>
              <a:t>‹#›</a:t>
            </a:fld>
            <a:r>
              <a:rPr lang="tr-TR" sz="2000" b="1" dirty="0"/>
              <a:t>/24</a:t>
            </a:r>
            <a:endParaRPr lang="en-US" sz="2000" b="1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285545" y="6490164"/>
            <a:ext cx="853851" cy="371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tr-TR" sz="1800" b="0" baseline="0" dirty="0"/>
              <a:t>METU</a:t>
            </a:r>
            <a:endParaRPr lang="en-US" sz="1800" b="0" dirty="0"/>
          </a:p>
        </p:txBody>
      </p:sp>
      <p:sp>
        <p:nvSpPr>
          <p:cNvPr id="28" name="Rectangle 21"/>
          <p:cNvSpPr/>
          <p:nvPr userDrawn="1"/>
        </p:nvSpPr>
        <p:spPr>
          <a:xfrm>
            <a:off x="0" y="6391275"/>
            <a:ext cx="12192000" cy="466725"/>
          </a:xfrm>
          <a:prstGeom prst="rect">
            <a:avLst/>
          </a:prstGeom>
          <a:solidFill>
            <a:srgbClr val="C2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r="15732" b="5603"/>
          <a:stretch/>
        </p:blipFill>
        <p:spPr bwMode="auto">
          <a:xfrm>
            <a:off x="5832875" y="6417466"/>
            <a:ext cx="529424" cy="3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AC7661-419A-4ECC-B554-3F6C189F7926}"/>
              </a:ext>
            </a:extLst>
          </p:cNvPr>
          <p:cNvSpPr txBox="1">
            <a:spLocks/>
          </p:cNvSpPr>
          <p:nvPr userDrawn="1"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Second level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Third level</a:t>
            </a:r>
          </a:p>
          <a:p>
            <a:pPr lvl="3" fontAlgn="auto">
              <a:spcAft>
                <a:spcPts val="0"/>
              </a:spcAft>
            </a:pPr>
            <a:r>
              <a:rPr lang="en-US" dirty="0"/>
              <a:t>Fourth level</a:t>
            </a:r>
          </a:p>
          <a:p>
            <a:pPr lvl="4" fontAlgn="auto">
              <a:spcAft>
                <a:spcPts val="0"/>
              </a:spcAft>
            </a:pPr>
            <a:r>
              <a:rPr lang="en-US" dirty="0"/>
              <a:t>Fifth level</a:t>
            </a:r>
            <a:endParaRPr lang="tr-T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47A0E3-5F64-4E5C-9677-A332504B4411}"/>
              </a:ext>
            </a:extLst>
          </p:cNvPr>
          <p:cNvSpPr txBox="1">
            <a:spLocks/>
          </p:cNvSpPr>
          <p:nvPr userDrawn="1"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256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342030" y="225631"/>
            <a:ext cx="11527770" cy="25725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+mj-lt"/>
              </a:rPr>
              <a:t>Concurrent Operation of Wireless Power Transfer Based Contactless Slip Ring and Motor Drive System with a Single Converter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122647" y="2969129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  <a:latin typeface="+mj-lt"/>
              </a:rPr>
              <a:t>Enes Ayaz</a:t>
            </a:r>
            <a:endParaRPr lang="tr-TR" sz="2800" b="1" noProof="1">
              <a:solidFill>
                <a:sysClr val="windowText" lastClr="000000"/>
              </a:solidFill>
              <a:latin typeface="+mj-lt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M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.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Sc. Thesis Defense</a:t>
            </a: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13" name="Subtitle 2"/>
          <p:cNvSpPr txBox="1">
            <a:spLocks/>
          </p:cNvSpPr>
          <p:nvPr/>
        </p:nvSpPr>
        <p:spPr>
          <a:xfrm>
            <a:off x="4301651" y="5583761"/>
            <a:ext cx="3589558" cy="483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+mj-lt"/>
              </a:rPr>
              <a:t>September</a:t>
            </a:r>
            <a:r>
              <a:rPr lang="tr-TR" sz="2400" dirty="0">
                <a:solidFill>
                  <a:sysClr val="windowText" lastClr="000000"/>
                </a:solidFill>
                <a:latin typeface="+mj-lt"/>
              </a:rPr>
              <a:t> 202</a:t>
            </a:r>
            <a:r>
              <a:rPr lang="en-US" sz="2400" dirty="0">
                <a:solidFill>
                  <a:sysClr val="windowText" lastClr="000000"/>
                </a:solidFill>
                <a:latin typeface="+mj-lt"/>
              </a:rPr>
              <a:t>2</a:t>
            </a:r>
            <a:r>
              <a:rPr lang="tr-TR" sz="2400" dirty="0">
                <a:solidFill>
                  <a:sysClr val="windowText" lastClr="000000"/>
                </a:solidFill>
                <a:latin typeface="+mj-lt"/>
              </a:rPr>
              <a:t> 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122647" y="4543635"/>
            <a:ext cx="9966536" cy="1397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M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iddle East Technical University (METU)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Department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 of </a:t>
            </a:r>
            <a:r>
              <a:rPr lang="en-US" sz="2600" dirty="0">
                <a:solidFill>
                  <a:sysClr val="windowText" lastClr="000000"/>
                </a:solidFill>
                <a:latin typeface="+mj-lt"/>
              </a:rPr>
              <a:t>Electrical and Electronics Engineering</a:t>
            </a:r>
            <a:r>
              <a:rPr lang="tr-TR" sz="2600" dirty="0">
                <a:solidFill>
                  <a:sysClr val="windowText" lastClr="000000"/>
                </a:solidFill>
                <a:latin typeface="+mj-lt"/>
              </a:rPr>
              <a:t> Ankara, TURKEY</a:t>
            </a:r>
            <a:endParaRPr lang="en-US" sz="2600" baseline="30000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18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Series-Series IPT System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4D1404-9ABB-4839-9076-1C033016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7" y="1291534"/>
            <a:ext cx="8272379" cy="1711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B16D2-9FA8-4E0E-B125-FEF5C6F421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99" r="19829"/>
          <a:stretch/>
        </p:blipFill>
        <p:spPr>
          <a:xfrm>
            <a:off x="8117974" y="2825864"/>
            <a:ext cx="3904500" cy="3482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C6D31-08FC-4176-B8BA-AE4C93676CB3}"/>
              </a:ext>
            </a:extLst>
          </p:cNvPr>
          <p:cNvSpPr txBox="1"/>
          <p:nvPr/>
        </p:nvSpPr>
        <p:spPr>
          <a:xfrm>
            <a:off x="4720479" y="2979405"/>
            <a:ext cx="314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Single-peak band pass filter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296F5-C401-40C5-AF90-F0F4F52555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4" r="8057"/>
          <a:stretch/>
        </p:blipFill>
        <p:spPr>
          <a:xfrm>
            <a:off x="223847" y="3039175"/>
            <a:ext cx="4099679" cy="326869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125F1D-85BF-403D-952A-F1764F6904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4478" y="3379515"/>
            <a:ext cx="0" cy="184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5ABD37-9D52-419F-9B88-8A4F023A315D}"/>
              </a:ext>
            </a:extLst>
          </p:cNvPr>
          <p:cNvSpPr txBox="1"/>
          <p:nvPr/>
        </p:nvSpPr>
        <p:spPr>
          <a:xfrm>
            <a:off x="4595770" y="3575035"/>
            <a:ext cx="339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First Harmonic Approach (FHA)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C1A4D0-8D79-4841-AA11-D58939BB7300}"/>
              </a:ext>
            </a:extLst>
          </p:cNvPr>
          <p:cNvGrpSpPr/>
          <p:nvPr/>
        </p:nvGrpSpPr>
        <p:grpSpPr>
          <a:xfrm>
            <a:off x="5274478" y="4102013"/>
            <a:ext cx="520700" cy="495300"/>
            <a:chOff x="2362200" y="5334000"/>
            <a:chExt cx="2044700" cy="4953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92835A-BBA6-400E-96FF-1FC820EECE8F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EB090D-651D-4A98-A774-FF8D2C09C2B6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5A55D2-B552-452B-B11C-F8C7471BF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B271F3-4654-4782-B6E3-AD76A90A6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ADCA03-30D3-431A-A710-4C592A4B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6D70F7-80B8-4F17-ADB6-4915479A819F}"/>
              </a:ext>
            </a:extLst>
          </p:cNvPr>
          <p:cNvCxnSpPr>
            <a:cxnSpLocks/>
          </p:cNvCxnSpPr>
          <p:nvPr/>
        </p:nvCxnSpPr>
        <p:spPr>
          <a:xfrm>
            <a:off x="5908751" y="4322948"/>
            <a:ext cx="6302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37D4DC-FBB8-442B-9D6B-BCB0E33B2995}"/>
              </a:ext>
            </a:extLst>
          </p:cNvPr>
          <p:cNvGrpSpPr/>
          <p:nvPr/>
        </p:nvGrpSpPr>
        <p:grpSpPr>
          <a:xfrm>
            <a:off x="6868192" y="4081787"/>
            <a:ext cx="468634" cy="482607"/>
            <a:chOff x="5627366" y="5181586"/>
            <a:chExt cx="609600" cy="1301771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FCFA8D3-B188-48AD-ACF4-79E9BFB71E2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04C071-6021-4C7B-8569-DB7AFD62353A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3917BD-5959-4390-8A1B-E21D24266559}"/>
              </a:ext>
            </a:extLst>
          </p:cNvPr>
          <p:cNvSpPr txBox="1"/>
          <p:nvPr/>
        </p:nvSpPr>
        <p:spPr>
          <a:xfrm>
            <a:off x="4717042" y="4802286"/>
            <a:ext cx="377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Phase &lt; 0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Inductive region</a:t>
            </a:r>
            <a:r>
              <a:rPr lang="en-US" sz="2000" dirty="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3BB27C-DED4-4848-B234-AD24698E3F2D}"/>
                  </a:ext>
                </a:extLst>
              </p:cNvPr>
              <p:cNvSpPr txBox="1"/>
              <p:nvPr/>
            </p:nvSpPr>
            <p:spPr>
              <a:xfrm>
                <a:off x="4918598" y="5324032"/>
                <a:ext cx="3779183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 Inductive region </a:t>
                </a:r>
                <a:r>
                  <a:rPr lang="en-US" sz="20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3BB27C-DED4-4848-B234-AD24698E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598" y="5324032"/>
                <a:ext cx="3779183" cy="423770"/>
              </a:xfrm>
              <a:prstGeom prst="rect">
                <a:avLst/>
              </a:prstGeom>
              <a:blipFill>
                <a:blip r:embed="rId7"/>
                <a:stretch>
                  <a:fillRect l="-806" t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387FBBF-1D0A-4EB5-ADEC-217E073393FB}"/>
              </a:ext>
            </a:extLst>
          </p:cNvPr>
          <p:cNvSpPr txBox="1"/>
          <p:nvPr/>
        </p:nvSpPr>
        <p:spPr>
          <a:xfrm>
            <a:off x="4443989" y="1453333"/>
            <a:ext cx="69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5F1962-EB3F-4F8A-BD17-53AE147D9D6D}"/>
                  </a:ext>
                </a:extLst>
              </p:cNvPr>
              <p:cNvSpPr/>
              <p:nvPr/>
            </p:nvSpPr>
            <p:spPr>
              <a:xfrm>
                <a:off x="4867537" y="5703794"/>
                <a:ext cx="2872068" cy="729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𝑇𝑥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𝑅𝑥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𝑅𝑥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5F1962-EB3F-4F8A-BD17-53AE147D9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537" y="5703794"/>
                <a:ext cx="2872068" cy="7290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B995ABE-807E-4E84-9B16-9FA723E17D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8911" y="1276363"/>
            <a:ext cx="3863089" cy="143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0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Multifrequency IPT Systems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760BBE-C867-4633-A253-318CFB992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Motivations: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To Increase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C00000"/>
                </a:solidFill>
              </a:rPr>
              <a:t>To reduce switching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To increase DC-link utilization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To provide operation for more than one standards</a:t>
            </a:r>
          </a:p>
          <a:p>
            <a:pPr marL="0" indent="0">
              <a:buNone/>
            </a:pPr>
            <a:r>
              <a:rPr lang="en-US" sz="2500" dirty="0"/>
              <a:t>Some Topologies: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Multi-converter and multi-resonant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Single-converter and multi-resonant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C00000"/>
                </a:solidFill>
              </a:rPr>
              <a:t>Single-converter and multi-load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83EE3-9395-422B-B1E4-B13A0DE6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32" y="4794978"/>
            <a:ext cx="3772537" cy="1560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C4761-19F2-45DE-9938-B14589139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172" y="1307652"/>
            <a:ext cx="3751487" cy="2146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06A69-1019-423B-B3C1-C3882130B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846" y="3478446"/>
            <a:ext cx="2990911" cy="12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4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0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Proposed Contactless Slip Ring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C023E9-1E53-404D-A6B3-C7E607E2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7750" y="1417638"/>
            <a:ext cx="7143750" cy="265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E1725-A7C8-4E4E-BFA8-17792681259B}"/>
              </a:ext>
            </a:extLst>
          </p:cNvPr>
          <p:cNvSpPr txBox="1"/>
          <p:nvPr/>
        </p:nvSpPr>
        <p:spPr>
          <a:xfrm>
            <a:off x="3142077" y="4261219"/>
            <a:ext cx="3147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Conventional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1D2F2-BEC4-4E21-A4AC-CCB3043D7403}"/>
              </a:ext>
            </a:extLst>
          </p:cNvPr>
          <p:cNvSpPr txBox="1"/>
          <p:nvPr/>
        </p:nvSpPr>
        <p:spPr>
          <a:xfrm>
            <a:off x="6524788" y="4241272"/>
            <a:ext cx="3147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Proposed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8C107-93B8-41DA-BDE9-8349DF85D38A}"/>
              </a:ext>
            </a:extLst>
          </p:cNvPr>
          <p:cNvSpPr txBox="1"/>
          <p:nvPr/>
        </p:nvSpPr>
        <p:spPr>
          <a:xfrm>
            <a:off x="5020728" y="5113505"/>
            <a:ext cx="3147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Motor Drives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DC motor drives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AC motor drives</a:t>
            </a:r>
          </a:p>
        </p:txBody>
      </p:sp>
    </p:spTree>
    <p:extLst>
      <p:ext uri="{BB962C8B-B14F-4D97-AF65-F5344CB8AC3E}">
        <p14:creationId xmlns:p14="http://schemas.microsoft.com/office/powerpoint/2010/main" val="77604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571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Modulation Technique for DC Motor Drives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9F90D-79CC-4F0A-807D-E9945C68E6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8425" y="1848815"/>
            <a:ext cx="4157126" cy="992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255B6-D765-4DE7-99E3-9B09995F0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58"/>
          <a:stretch/>
        </p:blipFill>
        <p:spPr>
          <a:xfrm>
            <a:off x="4899984" y="1189432"/>
            <a:ext cx="7082466" cy="280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A9B46-3E42-42F2-B96C-C09EB0BA48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21" r="5506"/>
          <a:stretch/>
        </p:blipFill>
        <p:spPr>
          <a:xfrm>
            <a:off x="5838825" y="4090015"/>
            <a:ext cx="4791655" cy="219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C1186-6F83-452C-8B8A-F6B4A55BA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64" y="3880023"/>
            <a:ext cx="4090903" cy="202432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14F285-5E43-46B7-AE57-06251F31DFDA}"/>
              </a:ext>
            </a:extLst>
          </p:cNvPr>
          <p:cNvCxnSpPr>
            <a:cxnSpLocks/>
          </p:cNvCxnSpPr>
          <p:nvPr/>
        </p:nvCxnSpPr>
        <p:spPr>
          <a:xfrm>
            <a:off x="4562230" y="2384479"/>
            <a:ext cx="52227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51B7A-03B6-4E26-976D-9ED2EF603CD1}"/>
                  </a:ext>
                </a:extLst>
              </p:cNvPr>
              <p:cNvSpPr txBox="1"/>
              <p:nvPr/>
            </p:nvSpPr>
            <p:spPr>
              <a:xfrm>
                <a:off x="875463" y="1394099"/>
                <a:ext cx="2657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51B7A-03B6-4E26-976D-9ED2EF60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1394099"/>
                <a:ext cx="265747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6C2B0-D8BD-471F-9641-BBD1AC3473B5}"/>
              </a:ext>
            </a:extLst>
          </p:cNvPr>
          <p:cNvCxnSpPr>
            <a:cxnSpLocks/>
          </p:cNvCxnSpPr>
          <p:nvPr/>
        </p:nvCxnSpPr>
        <p:spPr>
          <a:xfrm>
            <a:off x="4562230" y="4987591"/>
            <a:ext cx="52227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49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Proposed Control Method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A7826-4946-4914-A745-B54FFBCAB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0"/>
          <a:stretch/>
        </p:blipFill>
        <p:spPr>
          <a:xfrm>
            <a:off x="1973482" y="1204447"/>
            <a:ext cx="7926100" cy="2382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6D3A5-DB2F-476F-BFED-D0F91D81E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08" y="3424554"/>
            <a:ext cx="4527358" cy="2790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2CD96-BEC3-44AA-BF7B-C792052D4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4" r="8057"/>
          <a:stretch/>
        </p:blipFill>
        <p:spPr>
          <a:xfrm>
            <a:off x="1473763" y="3424554"/>
            <a:ext cx="3780828" cy="301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7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02E134-BEEF-48CD-ADCA-F0097A742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6" r="10195"/>
          <a:stretch/>
        </p:blipFill>
        <p:spPr>
          <a:xfrm>
            <a:off x="104657" y="3235593"/>
            <a:ext cx="3554585" cy="2936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Conventional Modulation Technique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FB3DD1-4C82-4574-9A38-0B6705A5E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077" y="4134912"/>
            <a:ext cx="3988384" cy="1724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2BE0C-B355-4731-89A3-439E0227C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959" y="1241263"/>
            <a:ext cx="6628061" cy="27827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55A2E1-7CBF-42F8-99CA-87BAF3A9DD36}"/>
              </a:ext>
            </a:extLst>
          </p:cNvPr>
          <p:cNvCxnSpPr>
            <a:cxnSpLocks/>
          </p:cNvCxnSpPr>
          <p:nvPr/>
        </p:nvCxnSpPr>
        <p:spPr>
          <a:xfrm>
            <a:off x="5242417" y="2275374"/>
            <a:ext cx="3201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1E84A0B-5ECE-4B65-9E4F-882A2D894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554" t="8967" r="5672"/>
          <a:stretch/>
        </p:blipFill>
        <p:spPr>
          <a:xfrm>
            <a:off x="2943654" y="1333967"/>
            <a:ext cx="2250283" cy="2044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4C64AD-686D-47AB-8798-FFE5C771E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791" y="4186698"/>
            <a:ext cx="3699229" cy="16078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EBAC8C-6578-4440-9AD5-45312A485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980" y="1417638"/>
            <a:ext cx="2446828" cy="183512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15C8F7-23DD-4462-A9D4-51D8DBC19D88}"/>
              </a:ext>
            </a:extLst>
          </p:cNvPr>
          <p:cNvCxnSpPr>
            <a:cxnSpLocks/>
          </p:cNvCxnSpPr>
          <p:nvPr/>
        </p:nvCxnSpPr>
        <p:spPr>
          <a:xfrm>
            <a:off x="2555079" y="2271162"/>
            <a:ext cx="3201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30C99-6AD1-4E5C-97F5-FB3F71DFDB5B}"/>
                  </a:ext>
                </a:extLst>
              </p:cNvPr>
              <p:cNvSpPr txBox="1"/>
              <p:nvPr/>
            </p:nvSpPr>
            <p:spPr>
              <a:xfrm>
                <a:off x="836433" y="5987528"/>
                <a:ext cx="2038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30C99-6AD1-4E5C-97F5-FB3F71DFD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33" y="5987528"/>
                <a:ext cx="2038829" cy="369332"/>
              </a:xfrm>
              <a:prstGeom prst="rect">
                <a:avLst/>
              </a:prstGeom>
              <a:blipFill>
                <a:blip r:embed="rId9"/>
                <a:stretch>
                  <a:fillRect r="-298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9E63C2-F107-412B-95C6-809CD62FB3C8}"/>
              </a:ext>
            </a:extLst>
          </p:cNvPr>
          <p:cNvCxnSpPr>
            <a:cxnSpLocks/>
          </p:cNvCxnSpPr>
          <p:nvPr/>
        </p:nvCxnSpPr>
        <p:spPr>
          <a:xfrm>
            <a:off x="3728294" y="5073438"/>
            <a:ext cx="3201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530259-CC7C-462C-BBBB-418BA1AC2557}"/>
              </a:ext>
            </a:extLst>
          </p:cNvPr>
          <p:cNvCxnSpPr>
            <a:cxnSpLocks/>
          </p:cNvCxnSpPr>
          <p:nvPr/>
        </p:nvCxnSpPr>
        <p:spPr>
          <a:xfrm>
            <a:off x="7997608" y="5098626"/>
            <a:ext cx="3201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20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Control Method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D6B4F-5842-441A-A4BB-ACC0EA1D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510719"/>
            <a:ext cx="513497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00EC9-63BF-443C-9442-62779707B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"/>
          <a:stretch/>
        </p:blipFill>
        <p:spPr>
          <a:xfrm>
            <a:off x="95250" y="2257425"/>
            <a:ext cx="6723656" cy="246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5D1B9-080B-4DFC-AD88-C5807FB11C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74"/>
          <a:stretch/>
        </p:blipFill>
        <p:spPr>
          <a:xfrm>
            <a:off x="8114226" y="1367719"/>
            <a:ext cx="2401797" cy="10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28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Practical Considerations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2A461-CEDD-4500-A929-AA0C168C4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1" y="1750121"/>
            <a:ext cx="7348538" cy="351088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19F9A5-DFA0-482A-9FBD-E21A8B9B859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881216" y="2483612"/>
            <a:ext cx="98276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61ED51-E468-44D5-8B79-536C3027CE68}"/>
              </a:ext>
            </a:extLst>
          </p:cNvPr>
          <p:cNvSpPr txBox="1"/>
          <p:nvPr/>
        </p:nvSpPr>
        <p:spPr>
          <a:xfrm>
            <a:off x="7898449" y="2160446"/>
            <a:ext cx="98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WPT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3E761-3CE1-41FD-BEBA-9D62FFAA1EFC}"/>
              </a:ext>
            </a:extLst>
          </p:cNvPr>
          <p:cNvSpPr txBox="1"/>
          <p:nvPr/>
        </p:nvSpPr>
        <p:spPr>
          <a:xfrm>
            <a:off x="8881215" y="1996619"/>
            <a:ext cx="982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require higher switching 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F0841-4B0C-411B-8DAC-83A1E2847C2C}"/>
              </a:ext>
            </a:extLst>
          </p:cNvPr>
          <p:cNvSpPr txBox="1"/>
          <p:nvPr/>
        </p:nvSpPr>
        <p:spPr>
          <a:xfrm>
            <a:off x="9948015" y="2160445"/>
            <a:ext cx="191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to achieve smaller coil sizes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BF2E82-2582-4FB9-8F92-241C2BEE4C6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802879" y="4032994"/>
            <a:ext cx="98276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E3DC86-D9F1-459C-B661-4678AE74B378}"/>
              </a:ext>
            </a:extLst>
          </p:cNvPr>
          <p:cNvSpPr txBox="1"/>
          <p:nvPr/>
        </p:nvSpPr>
        <p:spPr>
          <a:xfrm>
            <a:off x="7820112" y="3709828"/>
            <a:ext cx="98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Motor </a:t>
            </a:r>
          </a:p>
          <a:p>
            <a:r>
              <a:rPr lang="en-US" dirty="0">
                <a:latin typeface="+mj-lt"/>
              </a:rPr>
              <a:t>drives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26533-BBD5-4FD6-B398-2DF8DCCFEE24}"/>
              </a:ext>
            </a:extLst>
          </p:cNvPr>
          <p:cNvSpPr txBox="1"/>
          <p:nvPr/>
        </p:nvSpPr>
        <p:spPr>
          <a:xfrm>
            <a:off x="8814985" y="3361823"/>
            <a:ext cx="9827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require relatively lower switching frequency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D382F-A602-4613-9921-D396BCF6D825}"/>
              </a:ext>
            </a:extLst>
          </p:cNvPr>
          <p:cNvSpPr txBox="1"/>
          <p:nvPr/>
        </p:nvSpPr>
        <p:spPr>
          <a:xfrm>
            <a:off x="9809858" y="3695263"/>
            <a:ext cx="178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to reduce </a:t>
            </a:r>
          </a:p>
          <a:p>
            <a:r>
              <a:rPr lang="en-US" dirty="0">
                <a:latin typeface="+mj-lt"/>
              </a:rPr>
              <a:t>switching losses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C7B6DE-8E5C-4849-83F5-20EA9082E416}"/>
              </a:ext>
            </a:extLst>
          </p:cNvPr>
          <p:cNvSpPr txBox="1"/>
          <p:nvPr/>
        </p:nvSpPr>
        <p:spPr>
          <a:xfrm>
            <a:off x="2257511" y="5495981"/>
            <a:ext cx="755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Both requirements are provided conventional  </a:t>
            </a:r>
            <a:r>
              <a:rPr lang="en-US" dirty="0" err="1">
                <a:latin typeface="+mj-lt"/>
              </a:rPr>
              <a:t>GaN</a:t>
            </a:r>
            <a:r>
              <a:rPr lang="en-US" dirty="0">
                <a:latin typeface="+mj-lt"/>
              </a:rPr>
              <a:t> or </a:t>
            </a:r>
            <a:r>
              <a:rPr lang="en-US" dirty="0" err="1">
                <a:latin typeface="+mj-lt"/>
              </a:rPr>
              <a:t>SiC</a:t>
            </a:r>
            <a:r>
              <a:rPr lang="en-US" dirty="0">
                <a:latin typeface="+mj-lt"/>
              </a:rPr>
              <a:t> based motor drives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5B792B-69E1-48FE-B7D8-E7EBFF797697}"/>
              </a:ext>
            </a:extLst>
          </p:cNvPr>
          <p:cNvCxnSpPr>
            <a:cxnSpLocks/>
          </p:cNvCxnSpPr>
          <p:nvPr/>
        </p:nvCxnSpPr>
        <p:spPr>
          <a:xfrm flipV="1">
            <a:off x="4444613" y="4026240"/>
            <a:ext cx="0" cy="130910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27C3A7B-7BCD-4FE2-AFDF-EC248DFD36AB}"/>
              </a:ext>
            </a:extLst>
          </p:cNvPr>
          <p:cNvSpPr/>
          <p:nvPr/>
        </p:nvSpPr>
        <p:spPr>
          <a:xfrm>
            <a:off x="7448550" y="1750121"/>
            <a:ext cx="4413768" cy="137672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DBAA3-E255-4B88-B129-7D2323EB3091}"/>
              </a:ext>
            </a:extLst>
          </p:cNvPr>
          <p:cNvSpPr/>
          <p:nvPr/>
        </p:nvSpPr>
        <p:spPr>
          <a:xfrm>
            <a:off x="7429745" y="3304065"/>
            <a:ext cx="4413768" cy="137672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CADC8C-58E5-4B7D-8F02-D4B89B3E337D}"/>
              </a:ext>
            </a:extLst>
          </p:cNvPr>
          <p:cNvSpPr/>
          <p:nvPr/>
        </p:nvSpPr>
        <p:spPr>
          <a:xfrm>
            <a:off x="2257511" y="5495980"/>
            <a:ext cx="1841263" cy="369333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E62BF-FF89-468E-8BDC-4F41B2996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57" y="1652614"/>
            <a:ext cx="2184253" cy="16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43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2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EFBA5-ED20-4DD8-8697-2BC30D27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70" y="1417638"/>
            <a:ext cx="6050931" cy="4546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E0593-A08B-4E05-9590-1F6344FDE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72" y="2560638"/>
            <a:ext cx="5596940" cy="26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6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1289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 Procedure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FF5E9-0F7C-4D57-A4A2-B607E4C9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927" y="1291152"/>
            <a:ext cx="4572000" cy="1076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/>
              <p:nvPr/>
            </p:nvSpPr>
            <p:spPr>
              <a:xfrm>
                <a:off x="6165852" y="2544252"/>
                <a:ext cx="4248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0.15 &lt;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&lt; 0.85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DCB8E-1DA5-48D5-A757-F3591AB12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2" y="2544252"/>
                <a:ext cx="424815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55E2E-638A-4673-9B6B-9E06E4C2EFBB}"/>
              </a:ext>
            </a:extLst>
          </p:cNvPr>
          <p:cNvCxnSpPr>
            <a:cxnSpLocks/>
          </p:cNvCxnSpPr>
          <p:nvPr/>
        </p:nvCxnSpPr>
        <p:spPr>
          <a:xfrm>
            <a:off x="5394323" y="45864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/>
              <p:nvPr/>
            </p:nvSpPr>
            <p:spPr>
              <a:xfrm>
                <a:off x="6470651" y="2984422"/>
                <a:ext cx="4781548" cy="431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40 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𝑟𝑚𝑠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+mj-lt"/>
                  </a:rPr>
                  <a:t>&lt;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9E55-863A-4499-A462-65DE88F4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651" y="2984422"/>
                <a:ext cx="4781548" cy="431593"/>
              </a:xfrm>
              <a:prstGeom prst="rect">
                <a:avLst/>
              </a:prstGeom>
              <a:blipFill>
                <a:blip r:embed="rId5"/>
                <a:stretch>
                  <a:fillRect t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7F64757-8234-4DE9-89AE-34D56D9D5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398" y="3938259"/>
            <a:ext cx="2276475" cy="100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76CC5-D7F0-4E34-A236-27F186FB8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761" y="4314966"/>
            <a:ext cx="809625" cy="5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CCB8EC-946C-4B55-8A3B-639E65EE4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892" y="1304841"/>
            <a:ext cx="4196559" cy="48914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B90D46-3BA7-4968-ABBE-C85505574B30}"/>
              </a:ext>
            </a:extLst>
          </p:cNvPr>
          <p:cNvCxnSpPr>
            <a:cxnSpLocks/>
          </p:cNvCxnSpPr>
          <p:nvPr/>
        </p:nvCxnSpPr>
        <p:spPr>
          <a:xfrm>
            <a:off x="8289927" y="2239404"/>
            <a:ext cx="0" cy="2614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FED66ED-8A53-4B53-AF7B-7F098E066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9927" y="3983214"/>
            <a:ext cx="2228850" cy="1019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5FF599-1048-489B-9A59-D9A2BF2F34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0864" y="5247336"/>
            <a:ext cx="2466975" cy="1000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B9DC92-CAA1-4027-8872-3250F3C43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9656" y="5193192"/>
            <a:ext cx="2933700" cy="10477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C6F1AD-3871-4A4D-930F-44DB0FEC134C}"/>
              </a:ext>
            </a:extLst>
          </p:cNvPr>
          <p:cNvCxnSpPr>
            <a:cxnSpLocks/>
          </p:cNvCxnSpPr>
          <p:nvPr/>
        </p:nvCxnSpPr>
        <p:spPr>
          <a:xfrm>
            <a:off x="8007348" y="4535629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B55EA4-7C1B-4291-8D8D-C8165D0B50E1}"/>
              </a:ext>
            </a:extLst>
          </p:cNvPr>
          <p:cNvCxnSpPr>
            <a:cxnSpLocks/>
          </p:cNvCxnSpPr>
          <p:nvPr/>
        </p:nvCxnSpPr>
        <p:spPr>
          <a:xfrm>
            <a:off x="9766298" y="5002389"/>
            <a:ext cx="0" cy="26295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AA063-40B9-4398-B245-429BBDD2657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03356" y="5747399"/>
            <a:ext cx="3675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/>
              <p:nvPr/>
            </p:nvSpPr>
            <p:spPr>
              <a:xfrm>
                <a:off x="10583072" y="5522227"/>
                <a:ext cx="13533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4980F6-EC69-4EB4-B55E-1DE95BDD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072" y="5522227"/>
                <a:ext cx="135334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719379-DE76-48A8-85AE-E79D95D637EF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10637839" y="5747399"/>
            <a:ext cx="33495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D2B47C-4BA0-41E9-9BE5-AD380CD38F80}"/>
              </a:ext>
            </a:extLst>
          </p:cNvPr>
          <p:cNvSpPr/>
          <p:nvPr/>
        </p:nvSpPr>
        <p:spPr>
          <a:xfrm>
            <a:off x="4489450" y="4314966"/>
            <a:ext cx="831845" cy="542926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C0CD81-CBFE-4961-B163-3F7995B5BE3A}"/>
              </a:ext>
            </a:extLst>
          </p:cNvPr>
          <p:cNvSpPr/>
          <p:nvPr/>
        </p:nvSpPr>
        <p:spPr>
          <a:xfrm>
            <a:off x="10972799" y="5511476"/>
            <a:ext cx="609602" cy="477054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966C7-FEBD-4BC9-BE63-37B791AFDE0D}"/>
                  </a:ext>
                </a:extLst>
              </p:cNvPr>
              <p:cNvSpPr txBox="1"/>
              <p:nvPr/>
            </p:nvSpPr>
            <p:spPr>
              <a:xfrm>
                <a:off x="6354762" y="3315333"/>
                <a:ext cx="12398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966C7-FEBD-4BC9-BE63-37B791AFD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62" y="3315333"/>
                <a:ext cx="1239834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2BE437-163A-4480-8401-8EEC26410046}"/>
                  </a:ext>
                </a:extLst>
              </p:cNvPr>
              <p:cNvSpPr txBox="1"/>
              <p:nvPr/>
            </p:nvSpPr>
            <p:spPr>
              <a:xfrm>
                <a:off x="6332541" y="3585343"/>
                <a:ext cx="12398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2BE437-163A-4480-8401-8EEC26410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41" y="3585343"/>
                <a:ext cx="1239834" cy="3231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66FD10-087B-44C1-98E7-90BCCFD7D8CB}"/>
                  </a:ext>
                </a:extLst>
              </p:cNvPr>
              <p:cNvSpPr txBox="1"/>
              <p:nvPr/>
            </p:nvSpPr>
            <p:spPr>
              <a:xfrm>
                <a:off x="7334251" y="3430858"/>
                <a:ext cx="424815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5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66FD10-087B-44C1-98E7-90BCCFD7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51" y="3430858"/>
                <a:ext cx="4248150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6FD0866-A2A3-48BA-9094-6D04DD2969E7}"/>
              </a:ext>
            </a:extLst>
          </p:cNvPr>
          <p:cNvSpPr/>
          <p:nvPr/>
        </p:nvSpPr>
        <p:spPr>
          <a:xfrm>
            <a:off x="5938839" y="2974113"/>
            <a:ext cx="4475163" cy="964146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623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WPT System Validation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9D80F-133A-4480-8789-092930EE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08" y="1175699"/>
            <a:ext cx="5356225" cy="5052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C2644-8293-4FB1-AC4F-256237EA9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67" y="2907186"/>
            <a:ext cx="6070816" cy="18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6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- Concurrent Operation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17BC5-A9B8-4C67-ADE4-597E9F6E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20" y="1103377"/>
            <a:ext cx="5828372" cy="2589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29079-B6E6-4CE7-960D-082572E28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9576"/>
            <a:ext cx="5795784" cy="2513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F32A51-552A-4067-8D84-BEA03141B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312" y="3895155"/>
            <a:ext cx="5828372" cy="24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0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Loss and Efficiency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D7F35-5819-42EF-888E-5596B271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95" y="1766887"/>
            <a:ext cx="8846810" cy="3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99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Transient Load Changes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D16CC-599F-4E8A-851C-9A6D5D14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6" y="1417638"/>
            <a:ext cx="10977209" cy="46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0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62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A23DD-E1E5-4CFB-BB0D-264F7B358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101280"/>
            <a:ext cx="6150310" cy="2683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17DBCA-5BC9-4296-9860-E786069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112" y="1800234"/>
            <a:ext cx="5310188" cy="396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AAD64-C39F-43D6-BAD4-6F83A2B94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1" y="3965461"/>
            <a:ext cx="3746499" cy="2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93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Results- Carrier Phase Shift Validation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F7E01-186D-4DAB-9C3F-AA8C4B99B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34"/>
          <a:stretch/>
        </p:blipFill>
        <p:spPr>
          <a:xfrm>
            <a:off x="0" y="1630863"/>
            <a:ext cx="5308600" cy="4612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4DEAE0-D14D-4C65-80D5-8A52076AE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2178050"/>
            <a:ext cx="6365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62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- Concurrent Operation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D5DDC-858E-4A11-A79C-BAD51C4F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48011"/>
            <a:ext cx="5816155" cy="491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Power Transfer to Rotating Frames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B8BD-C760-4A7D-AA10-CE3AA21A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24" y="1207569"/>
            <a:ext cx="2808581" cy="226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C99EB-7040-481D-9438-24949CB0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98" y="1317114"/>
            <a:ext cx="3350463" cy="2212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3B6D6-1178-435E-B894-CFB65C25DB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8"/>
          <a:stretch/>
        </p:blipFill>
        <p:spPr>
          <a:xfrm>
            <a:off x="4374027" y="2857500"/>
            <a:ext cx="3025549" cy="2399189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9BE294E-56FF-4F37-B0BF-359A315E9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49" y="3471015"/>
            <a:ext cx="1960351" cy="723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Slip Rings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31EF698-5CB1-4680-9DEB-1075F9EE57FA}"/>
              </a:ext>
            </a:extLst>
          </p:cNvPr>
          <p:cNvSpPr txBox="1">
            <a:spLocks/>
          </p:cNvSpPr>
          <p:nvPr/>
        </p:nvSpPr>
        <p:spPr>
          <a:xfrm>
            <a:off x="7753398" y="3475807"/>
            <a:ext cx="3236924" cy="892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Brushless Exciters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E3300D-4058-4D52-A5A9-8C2EDFBCBA16}"/>
              </a:ext>
            </a:extLst>
          </p:cNvPr>
          <p:cNvSpPr txBox="1">
            <a:spLocks/>
          </p:cNvSpPr>
          <p:nvPr/>
        </p:nvSpPr>
        <p:spPr>
          <a:xfrm>
            <a:off x="4550938" y="5070104"/>
            <a:ext cx="3025549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Calibri (Headings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Contactless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Slip Rings</a:t>
            </a:r>
          </a:p>
        </p:txBody>
      </p:sp>
    </p:spTree>
    <p:extLst>
      <p:ext uri="{BB962C8B-B14F-4D97-AF65-F5344CB8AC3E}">
        <p14:creationId xmlns:p14="http://schemas.microsoft.com/office/powerpoint/2010/main" val="3102869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A1614-DFBF-4C1E-8253-A9FCA3D25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50"/>
          <a:stretch/>
        </p:blipFill>
        <p:spPr>
          <a:xfrm>
            <a:off x="3564731" y="1138238"/>
            <a:ext cx="5363369" cy="326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 Variable Carrier Phase Shift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DC25F-98E6-4100-9BA5-9051C7A39A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23" r="43733"/>
          <a:stretch/>
        </p:blipFill>
        <p:spPr>
          <a:xfrm rot="5400000">
            <a:off x="5425321" y="1836313"/>
            <a:ext cx="1642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Transient Load Changes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E21F1-0AC5-4416-A12D-B130B76A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4" y="1379537"/>
            <a:ext cx="6329946" cy="424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3CCCB-0766-4870-BF9E-BD6702EE4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44" y="1701800"/>
            <a:ext cx="593325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91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97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Overview and Experimental Setup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3453C-5D54-455B-A8E0-2743ADDB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22" y="1318578"/>
            <a:ext cx="4267624" cy="2340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29EFE-C163-4DF1-ACF7-6ED0249B0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41" y="1165637"/>
            <a:ext cx="4161728" cy="2642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57CEDE-1DEA-444F-8A64-82443BFBE5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90" t="-10052" r="162" b="10052"/>
          <a:stretch/>
        </p:blipFill>
        <p:spPr>
          <a:xfrm>
            <a:off x="5571947" y="3518455"/>
            <a:ext cx="4057497" cy="28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8B8E79-A897-451A-B08D-0B41FD2D12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5" r="59780" b="53989"/>
          <a:stretch/>
        </p:blipFill>
        <p:spPr>
          <a:xfrm>
            <a:off x="2570319" y="3808189"/>
            <a:ext cx="2784753" cy="1327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07012-758A-4E9D-A1A0-5E593A25BE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096" t="52108" r="60541" b="12201"/>
          <a:stretch/>
        </p:blipFill>
        <p:spPr>
          <a:xfrm>
            <a:off x="2562558" y="5285323"/>
            <a:ext cx="2784753" cy="103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2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Validation- Carrier Phase Shift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B09CA-2BC3-4CC5-8A03-5B02848A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504"/>
            <a:ext cx="6656388" cy="5195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0FBAA-5C06-421F-9F85-A7806DAF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663" y="1961753"/>
            <a:ext cx="5311524" cy="36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31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14827-849E-4A48-8772-47C51BBE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36" y="2153207"/>
            <a:ext cx="3771324" cy="29357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3C1EE-BD84-4485-9C71-CA79E6677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67" r="49750"/>
          <a:stretch/>
        </p:blipFill>
        <p:spPr>
          <a:xfrm>
            <a:off x="364686" y="1265238"/>
            <a:ext cx="3450077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40972-2A30-456B-88F7-DAEC3B9C7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55" t="8967" r="5639"/>
          <a:stretch/>
        </p:blipFill>
        <p:spPr>
          <a:xfrm>
            <a:off x="898086" y="3621088"/>
            <a:ext cx="3007699" cy="273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D92B5E-BA24-4F51-9757-1AD3C4F82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615" y="3920976"/>
            <a:ext cx="3905785" cy="1474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D4FFE-6F1D-49E1-96BD-BD45F3CDF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460" y="1794024"/>
            <a:ext cx="455056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8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FC2DF-3B9F-4143-A43D-F444B6E1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74" y="1282674"/>
            <a:ext cx="5656762" cy="1434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D05CFB-759C-4426-9FA8-19AC8A765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71" y="1754320"/>
            <a:ext cx="5262722" cy="3833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71A55-5A2E-424D-81AB-F5EBC4756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807" y="4140641"/>
            <a:ext cx="5862657" cy="1615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/>
              <p:nvPr/>
            </p:nvSpPr>
            <p:spPr>
              <a:xfrm>
                <a:off x="6885626" y="3352451"/>
                <a:ext cx="1914525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𝑓𝑠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=0.43 !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4E08-C3EF-40AA-AE22-8A27E321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26" y="3352451"/>
                <a:ext cx="1914525" cy="347596"/>
              </a:xfrm>
              <a:prstGeom prst="rect">
                <a:avLst/>
              </a:prstGeom>
              <a:blipFill>
                <a:blip r:embed="rId6"/>
                <a:stretch>
                  <a:fillRect l="-4459" t="-21053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2FCD5A-2259-451D-859C-4B019AF92E07}"/>
                  </a:ext>
                </a:extLst>
              </p:cNvPr>
              <p:cNvSpPr txBox="1"/>
              <p:nvPr/>
            </p:nvSpPr>
            <p:spPr>
              <a:xfrm>
                <a:off x="8005657" y="3179802"/>
                <a:ext cx="27575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2FCD5A-2259-451D-859C-4B019AF92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657" y="3179802"/>
                <a:ext cx="2757593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463395-DD7D-422F-866E-079C3E5F9D0A}"/>
                  </a:ext>
                </a:extLst>
              </p:cNvPr>
              <p:cNvSpPr/>
              <p:nvPr/>
            </p:nvSpPr>
            <p:spPr>
              <a:xfrm>
                <a:off x="8647306" y="3492432"/>
                <a:ext cx="1289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&lt;0.85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463395-DD7D-422F-866E-079C3E5F9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306" y="3492432"/>
                <a:ext cx="1289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15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Validation- Carrier Phase Shift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41982-A07C-4B21-A43A-81AED65E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085850"/>
            <a:ext cx="6342063" cy="507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C2DBF6-1654-42A9-BD75-1EA7BB12B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888" y="2228850"/>
            <a:ext cx="5259882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13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73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Performance Comparisons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3AB2E-66FD-4D4F-A444-5A81809E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05" y="1417638"/>
            <a:ext cx="7808119" cy="46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Comparison of the Conventional Solutions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B8BD-C760-4A7D-AA10-CE3AA21A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964" y="1633235"/>
            <a:ext cx="1607776" cy="1297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C99EB-7040-481D-9438-24949CB0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662" y="1417638"/>
            <a:ext cx="2171652" cy="1434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3B6D6-1178-435E-B894-CFB65C25DB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8"/>
          <a:stretch/>
        </p:blipFill>
        <p:spPr>
          <a:xfrm>
            <a:off x="8547187" y="1439927"/>
            <a:ext cx="1780276" cy="1411717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2C13F-F67A-4D10-8FA6-B39183C41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10889"/>
              </p:ext>
            </p:extLst>
          </p:nvPr>
        </p:nvGraphicFramePr>
        <p:xfrm>
          <a:off x="1495424" y="3008993"/>
          <a:ext cx="92011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3363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Brushless Exciters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 Independency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Effectivity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4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589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Performance Comparisons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35B02-61F8-4B49-8FDD-B0EAE943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107" y="3999862"/>
            <a:ext cx="4537224" cy="2033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62557-9AF7-46E5-B3D6-0FBEB1310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4"/>
          <a:stretch/>
        </p:blipFill>
        <p:spPr>
          <a:xfrm rot="5400000">
            <a:off x="4979924" y="-895286"/>
            <a:ext cx="2232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8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6E06-B1DA-4DE7-BE40-BE274544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301"/>
            <a:ext cx="10972800" cy="469582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 cost-efficient and simple-to-implement contactless slip ring is introduced.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DC motor drives, a multi-frequency approach is presented to implement with a conventional DC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independent control scheme, which comprises frequency and duty cycle control, is proposed for concurrent DC and high-frequency AC power transfer to the motor and rotating loads, respectively.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AC motor drives, a multi-frequency approach is presented to implement with a conventional AC motor PWM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An independent control scheme, which comprises carrier phase shift and modulation index control, is proposed for concurrent low-frequency AC and high frequency AC power transfer to the motor and slip rings, respectively.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For field excitation of the synchronous motors, a brushless slip ring is proposed to directly integrate into the motor drive with light-weight on the rotating side.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A novel real-time carrier-phase-shift calculation algorithm embedded in the motor control loop is developed to avoid low-frequency ripples stemming from the sideband harmonics.</a:t>
            </a:r>
          </a:p>
        </p:txBody>
      </p:sp>
    </p:spTree>
    <p:extLst>
      <p:ext uri="{BB962C8B-B14F-4D97-AF65-F5344CB8AC3E}">
        <p14:creationId xmlns:p14="http://schemas.microsoft.com/office/powerpoint/2010/main" val="25296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Future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6E06-B1DA-4DE7-BE40-BE274544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301"/>
            <a:ext cx="10972800" cy="469582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Improved Coil Design.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Mass Reduction at the Rotating Side.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Multi-phase WPT systems.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Analytical Modelling.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Challenge in Control Algorithms. </a:t>
            </a:r>
          </a:p>
        </p:txBody>
      </p:sp>
    </p:spTree>
    <p:extLst>
      <p:ext uri="{BB962C8B-B14F-4D97-AF65-F5344CB8AC3E}">
        <p14:creationId xmlns:p14="http://schemas.microsoft.com/office/powerpoint/2010/main" val="2164729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 txBox="1">
            <a:spLocks/>
          </p:cNvSpPr>
          <p:nvPr/>
        </p:nvSpPr>
        <p:spPr>
          <a:xfrm>
            <a:off x="1122647" y="3219194"/>
            <a:ext cx="9966536" cy="5859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ysClr val="windowText" lastClr="000000"/>
                </a:solidFill>
              </a:rPr>
              <a:t>Thanks!</a:t>
            </a:r>
            <a:endParaRPr lang="tr-TR" sz="2800" b="1" noProof="1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8388" y="2768608"/>
            <a:ext cx="1005840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>
            <a:off x="3034363" y="4160564"/>
            <a:ext cx="6126480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696327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Wireless Power Transfer Based </a:t>
            </a:r>
            <a:b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</a:br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Contactless Slip Rings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9D6AE-03EF-451E-8568-40B180BD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82" y="2042264"/>
            <a:ext cx="3526802" cy="1939186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CAD080-33EF-46EA-AA76-BC8A6F3B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741" y="4042514"/>
            <a:ext cx="3723483" cy="723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300" dirty="0"/>
              <a:t>Tesla’s WPT System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F8BF1B-0818-40E6-8B8F-147A9F1CA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92434"/>
              </p:ext>
            </p:extLst>
          </p:nvPr>
        </p:nvGraphicFramePr>
        <p:xfrm>
          <a:off x="4563679" y="2036653"/>
          <a:ext cx="6900864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35769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Inductive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Capacitive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Transfer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MF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Varying 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Ratings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16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Inductive Power Transfer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7EEA8-EB3B-4A9B-8923-920C92A39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4" y="2188368"/>
            <a:ext cx="6225019" cy="2166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8BC90-A6D9-4FD4-8B60-A75291C080D7}"/>
              </a:ext>
            </a:extLst>
          </p:cNvPr>
          <p:cNvSpPr txBox="1"/>
          <p:nvPr/>
        </p:nvSpPr>
        <p:spPr>
          <a:xfrm>
            <a:off x="7000875" y="2363895"/>
            <a:ext cx="4581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DC/AC converter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Compensation Circuits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Transmitter/Receiver Coils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+mj-lt"/>
              </a:rPr>
              <a:t>AC/DC Rectifiers</a:t>
            </a:r>
          </a:p>
        </p:txBody>
      </p:sp>
    </p:spTree>
    <p:extLst>
      <p:ext uri="{BB962C8B-B14F-4D97-AF65-F5344CB8AC3E}">
        <p14:creationId xmlns:p14="http://schemas.microsoft.com/office/powerpoint/2010/main" val="267438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Compensation Topologies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B29E4-6C06-4ECA-BEC9-28374696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8" y="1387399"/>
            <a:ext cx="6715604" cy="2297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95554-EC2A-44E7-8846-AD326E4BBC7D}"/>
              </a:ext>
            </a:extLst>
          </p:cNvPr>
          <p:cNvSpPr txBox="1"/>
          <p:nvPr/>
        </p:nvSpPr>
        <p:spPr>
          <a:xfrm>
            <a:off x="2320926" y="3811602"/>
            <a:ext cx="4146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+mj-lt"/>
              </a:rPr>
              <a:t>a) </a:t>
            </a:r>
            <a:r>
              <a:rPr lang="en-US" sz="2500" dirty="0">
                <a:latin typeface="+mj-lt"/>
              </a:rPr>
              <a:t>Series-series     </a:t>
            </a:r>
          </a:p>
          <a:p>
            <a:r>
              <a:rPr lang="en-US" sz="2500" b="1" dirty="0">
                <a:latin typeface="+mj-lt"/>
              </a:rPr>
              <a:t>b)</a:t>
            </a:r>
            <a:r>
              <a:rPr lang="en-US" sz="2500" dirty="0">
                <a:latin typeface="+mj-lt"/>
              </a:rPr>
              <a:t> Parallel-series     </a:t>
            </a:r>
          </a:p>
          <a:p>
            <a:r>
              <a:rPr lang="en-US" sz="2500" b="1" dirty="0">
                <a:latin typeface="+mj-lt"/>
              </a:rPr>
              <a:t>c) </a:t>
            </a:r>
            <a:r>
              <a:rPr lang="en-US" sz="2500" dirty="0">
                <a:latin typeface="+mj-lt"/>
              </a:rPr>
              <a:t>Series-parallel  </a:t>
            </a:r>
          </a:p>
          <a:p>
            <a:r>
              <a:rPr lang="en-US" sz="2500" b="1" dirty="0">
                <a:latin typeface="+mj-lt"/>
              </a:rPr>
              <a:t>d) </a:t>
            </a:r>
            <a:r>
              <a:rPr lang="en-US" sz="2500" dirty="0">
                <a:latin typeface="+mj-lt"/>
              </a:rPr>
              <a:t>Parallel-parallel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060725-9B6E-4FE3-BA75-B2E4A51B87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75726" y="1532730"/>
          <a:ext cx="4752496" cy="3792539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249623">
                  <a:extLst>
                    <a:ext uri="{9D8B030D-6E8A-4147-A177-3AD203B41FA5}">
                      <a16:colId xmlns:a16="http://schemas.microsoft.com/office/drawing/2014/main" val="1464664615"/>
                    </a:ext>
                  </a:extLst>
                </a:gridCol>
                <a:gridCol w="2502873">
                  <a:extLst>
                    <a:ext uri="{9D8B030D-6E8A-4147-A177-3AD203B41FA5}">
                      <a16:colId xmlns:a16="http://schemas.microsoft.com/office/drawing/2014/main" val="1468343584"/>
                    </a:ext>
                  </a:extLst>
                </a:gridCol>
              </a:tblGrid>
              <a:tr h="681981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Series-Series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Compensation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44335"/>
                  </a:ext>
                </a:extLst>
              </a:tr>
              <a:tr h="56451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Source 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Type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Voltage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9759"/>
                  </a:ext>
                </a:extLst>
              </a:tr>
              <a:tr h="63651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Load Independent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60571"/>
                  </a:ext>
                </a:extLst>
              </a:tr>
              <a:tr h="73295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Resonant frequency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Coupling</a:t>
                      </a:r>
                      <a:r>
                        <a:rPr lang="tr-TR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In</a:t>
                      </a: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dependent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61396"/>
                  </a:ext>
                </a:extLst>
              </a:tr>
              <a:tr h="61722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No load operation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Short Circuit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63251"/>
                  </a:ext>
                </a:extLst>
              </a:tr>
              <a:tr h="55935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Capacitor</a:t>
                      </a:r>
                      <a:r>
                        <a:rPr lang="en-US" sz="2000" b="0" kern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Size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17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26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Zero Voltage Switching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001E7-62A7-40F6-A008-7BE314274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2"/>
          <a:stretch/>
        </p:blipFill>
        <p:spPr>
          <a:xfrm>
            <a:off x="530796" y="1691218"/>
            <a:ext cx="5921056" cy="2745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7789A-D6EA-419B-AEA1-86A93E9B6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5"/>
          <a:stretch/>
        </p:blipFill>
        <p:spPr>
          <a:xfrm>
            <a:off x="6451852" y="1052727"/>
            <a:ext cx="4927348" cy="4022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363858-3918-4127-98CE-99AFAEDEBBD2}"/>
              </a:ext>
            </a:extLst>
          </p:cNvPr>
          <p:cNvSpPr/>
          <p:nvPr/>
        </p:nvSpPr>
        <p:spPr>
          <a:xfrm>
            <a:off x="530796" y="5318726"/>
            <a:ext cx="11508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sym typeface="Wingdings" panose="05000000000000000000" pitchFamily="2" charset="2"/>
              </a:rPr>
              <a:t>Inductive region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+mj-lt"/>
              </a:rPr>
              <a:t>The capacitance of the switches discharges by the load current during dead time. </a:t>
            </a:r>
          </a:p>
        </p:txBody>
      </p:sp>
    </p:spTree>
    <p:extLst>
      <p:ext uri="{BB962C8B-B14F-4D97-AF65-F5344CB8AC3E}">
        <p14:creationId xmlns:p14="http://schemas.microsoft.com/office/powerpoint/2010/main" val="2692759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Bifurcation Phenomenon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FA64E-7898-4623-8C66-BB4864B58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8" r="14492"/>
          <a:stretch/>
        </p:blipFill>
        <p:spPr>
          <a:xfrm>
            <a:off x="215905" y="1110288"/>
            <a:ext cx="4140568" cy="3793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1B2CA-A383-44AC-8BF5-AB730F715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0" r="4740"/>
          <a:stretch/>
        </p:blipFill>
        <p:spPr>
          <a:xfrm>
            <a:off x="7515636" y="1253878"/>
            <a:ext cx="4460634" cy="3650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78DE-525C-4388-B25B-3AF09E8FA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512" y="4412468"/>
            <a:ext cx="3133725" cy="1304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0985D-C6EC-4EA8-B977-FC8AE4DF419E}"/>
              </a:ext>
            </a:extLst>
          </p:cNvPr>
          <p:cNvSpPr txBox="1"/>
          <p:nvPr/>
        </p:nvSpPr>
        <p:spPr>
          <a:xfrm>
            <a:off x="4441039" y="3031005"/>
            <a:ext cx="3147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Making control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Decreasing efficiency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03978-D9DA-4BB2-A054-150BDC2250FD}"/>
              </a:ext>
            </a:extLst>
          </p:cNvPr>
          <p:cNvSpPr txBox="1"/>
          <p:nvPr/>
        </p:nvSpPr>
        <p:spPr>
          <a:xfrm>
            <a:off x="5114112" y="1476723"/>
            <a:ext cx="160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Double-peak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7C5F98-E843-4FE9-82B9-F2FA7293C052}"/>
              </a:ext>
            </a:extLst>
          </p:cNvPr>
          <p:cNvCxnSpPr>
            <a:cxnSpLocks/>
          </p:cNvCxnSpPr>
          <p:nvPr/>
        </p:nvCxnSpPr>
        <p:spPr>
          <a:xfrm>
            <a:off x="5915793" y="1876833"/>
            <a:ext cx="0" cy="29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/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𝑜𝑝</m:t>
                        </m:r>
                      </m:sub>
                    </m:sSub>
                    <m:r>
                      <a:rPr lang="en-US" sz="2000" i="1" strike="sngStrike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strike="sngStrike" dirty="0">
                    <a:latin typeface="+mj-lt"/>
                    <a:sym typeface="Wingdings" panose="05000000000000000000" pitchFamily="2" charset="2"/>
                  </a:rPr>
                  <a:t> Inductive region</a:t>
                </a:r>
                <a:r>
                  <a:rPr lang="en-US" sz="2000" strike="sngStrike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60E27F-770A-4F05-9765-AB69CE93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16" y="2276943"/>
                <a:ext cx="3030554" cy="423770"/>
              </a:xfrm>
              <a:prstGeom prst="rect">
                <a:avLst/>
              </a:prstGeom>
              <a:blipFill>
                <a:blip r:embed="rId6"/>
                <a:stretch>
                  <a:fillRect l="-1006" t="-8696" r="-80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6BD8D3-C315-4504-A646-13105D67470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15793" y="2700713"/>
            <a:ext cx="0" cy="33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72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DC Motor Drives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FD2DF-862C-4D00-BD52-F89A3DC3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53" y="1500325"/>
            <a:ext cx="4409541" cy="1432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EA481-A685-4BB6-9BE1-35C5E7231ED1}"/>
              </a:ext>
            </a:extLst>
          </p:cNvPr>
          <p:cNvSpPr txBox="1"/>
          <p:nvPr/>
        </p:nvSpPr>
        <p:spPr>
          <a:xfrm>
            <a:off x="3566047" y="3000918"/>
            <a:ext cx="193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field </a:t>
            </a:r>
          </a:p>
          <a:p>
            <a:pPr algn="ctr"/>
            <a:r>
              <a:rPr lang="en-US" dirty="0"/>
              <a:t>excitation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9361B-C8B4-4C18-A346-FCFA67CF4BC0}"/>
              </a:ext>
            </a:extLst>
          </p:cNvPr>
          <p:cNvSpPr txBox="1"/>
          <p:nvPr/>
        </p:nvSpPr>
        <p:spPr>
          <a:xfrm>
            <a:off x="1253382" y="3004033"/>
            <a:ext cx="193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</a:t>
            </a:r>
          </a:p>
          <a:p>
            <a:pPr algn="ctr"/>
            <a:r>
              <a:rPr lang="en-US" dirty="0"/>
              <a:t>armature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236A09-1BA5-48C9-857B-2EF312C2F3DF}"/>
                  </a:ext>
                </a:extLst>
              </p:cNvPr>
              <p:cNvSpPr txBox="1"/>
              <p:nvPr/>
            </p:nvSpPr>
            <p:spPr>
              <a:xfrm>
                <a:off x="2885274" y="3773026"/>
                <a:ext cx="1037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236A09-1BA5-48C9-857B-2EF312C2F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74" y="3773026"/>
                <a:ext cx="1037592" cy="276999"/>
              </a:xfrm>
              <a:prstGeom prst="rect">
                <a:avLst/>
              </a:prstGeom>
              <a:blipFill>
                <a:blip r:embed="rId4"/>
                <a:stretch>
                  <a:fillRect l="-4678" r="-233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760183-0951-4DCE-BEE0-B08241353BDA}"/>
                  </a:ext>
                </a:extLst>
              </p:cNvPr>
              <p:cNvSpPr txBox="1"/>
              <p:nvPr/>
            </p:nvSpPr>
            <p:spPr>
              <a:xfrm>
                <a:off x="3022752" y="4213739"/>
                <a:ext cx="871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760183-0951-4DCE-BEE0-B08241353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52" y="4213739"/>
                <a:ext cx="871585" cy="276999"/>
              </a:xfrm>
              <a:prstGeom prst="rect">
                <a:avLst/>
              </a:prstGeom>
              <a:blipFill>
                <a:blip r:embed="rId5"/>
                <a:stretch>
                  <a:fillRect l="-16783" t="-28261" r="-489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C764545-EDF4-4A21-901E-4289E138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90" y="4654452"/>
            <a:ext cx="4929677" cy="107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D06866-5420-4E88-B9D1-E348CF6D3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605" y="1345812"/>
            <a:ext cx="4480756" cy="2301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E30EA5-B36D-4F3B-B7F8-A89F8BE05137}"/>
              </a:ext>
            </a:extLst>
          </p:cNvPr>
          <p:cNvSpPr txBox="1"/>
          <p:nvPr/>
        </p:nvSpPr>
        <p:spPr>
          <a:xfrm>
            <a:off x="2150691" y="5680716"/>
            <a:ext cx="193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diagram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A86664-B1FE-4BE9-883B-F53983B8B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6605" y="3682310"/>
            <a:ext cx="4661503" cy="23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7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latin typeface="+mj-lt"/>
                <a:cs typeface="Arial" panose="020B0604020202020204" pitchFamily="34" charset="0"/>
              </a:rPr>
              <a:t>Conventional Inductive Power Transfer Based Contactless Slip Ring</a:t>
            </a:r>
            <a:endParaRPr lang="en-US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47E35-97CB-4829-89C1-4914181E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0" y="1662001"/>
            <a:ext cx="6626738" cy="4439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AC508-0491-48B9-96DA-661868C77509}"/>
              </a:ext>
            </a:extLst>
          </p:cNvPr>
          <p:cNvSpPr txBox="1"/>
          <p:nvPr/>
        </p:nvSpPr>
        <p:spPr>
          <a:xfrm>
            <a:off x="6581024" y="3514917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	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6D694-A6C5-4B6B-9CD1-C4D8D9DAD3E1}"/>
              </a:ext>
            </a:extLst>
          </p:cNvPr>
          <p:cNvSpPr txBox="1"/>
          <p:nvPr/>
        </p:nvSpPr>
        <p:spPr>
          <a:xfrm>
            <a:off x="6989563" y="1693838"/>
            <a:ext cx="458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Two converters: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To drive the motor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To excite the Tx coil 	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25FA-AEA9-4D31-9B57-7FAE773881C3}"/>
              </a:ext>
            </a:extLst>
          </p:cNvPr>
          <p:cNvSpPr txBox="1"/>
          <p:nvPr/>
        </p:nvSpPr>
        <p:spPr>
          <a:xfrm>
            <a:off x="6431284" y="4800982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WPT converter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15A92-D25B-4F62-A274-EF23B8023C20}"/>
              </a:ext>
            </a:extLst>
          </p:cNvPr>
          <p:cNvSpPr txBox="1"/>
          <p:nvPr/>
        </p:nvSpPr>
        <p:spPr>
          <a:xfrm>
            <a:off x="6358279" y="3439152"/>
            <a:ext cx="551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motor drive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low and high frequencies </a:t>
            </a:r>
            <a:r>
              <a:rPr lang="en-US" dirty="0">
                <a:latin typeface="+mj-lt"/>
              </a:rPr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BFAA57-5CB8-4207-B19D-B21844316927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9112572" y="3234701"/>
            <a:ext cx="1259494" cy="251333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F00BB5-DA03-4FBD-BB4F-A57DB7224723}"/>
              </a:ext>
            </a:extLst>
          </p:cNvPr>
          <p:cNvSpPr txBox="1"/>
          <p:nvPr/>
        </p:nvSpPr>
        <p:spPr>
          <a:xfrm>
            <a:off x="6274263" y="2836814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attenuated in motor current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D1F8B-5321-4E68-A51F-4058D26E460B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978557" y="5185953"/>
            <a:ext cx="1261593" cy="316967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75581E-24F5-429C-B18C-C86D172F8F14}"/>
              </a:ext>
            </a:extLst>
          </p:cNvPr>
          <p:cNvSpPr txBox="1"/>
          <p:nvPr/>
        </p:nvSpPr>
        <p:spPr>
          <a:xfrm>
            <a:off x="6682137" y="5518559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0C17A-DF7E-4A65-93F6-A64D920CB10E}"/>
              </a:ext>
            </a:extLst>
          </p:cNvPr>
          <p:cNvSpPr txBox="1"/>
          <p:nvPr/>
        </p:nvSpPr>
        <p:spPr>
          <a:xfrm>
            <a:off x="6292483" y="4032189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                  Motor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used to drive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DA9455-9735-4281-9E84-3D6575EC7646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8460050" y="3845853"/>
            <a:ext cx="1021176" cy="194365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04018BF-56A1-4E4B-8B8B-19D2200B7678}"/>
              </a:ext>
            </a:extLst>
          </p:cNvPr>
          <p:cNvSpPr/>
          <p:nvPr/>
        </p:nvSpPr>
        <p:spPr>
          <a:xfrm>
            <a:off x="10104050" y="3489611"/>
            <a:ext cx="441417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C41A08-FB5D-4EC7-A443-FDC6027FA9C6}"/>
              </a:ext>
            </a:extLst>
          </p:cNvPr>
          <p:cNvSpPr/>
          <p:nvPr/>
        </p:nvSpPr>
        <p:spPr>
          <a:xfrm>
            <a:off x="7236006" y="2860740"/>
            <a:ext cx="3753132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FCAD1-F87A-4F79-98E0-9EEB1137E740}"/>
              </a:ext>
            </a:extLst>
          </p:cNvPr>
          <p:cNvSpPr/>
          <p:nvPr/>
        </p:nvSpPr>
        <p:spPr>
          <a:xfrm>
            <a:off x="7311788" y="4040218"/>
            <a:ext cx="2296523" cy="37396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7C9BA5-29FF-4625-9B08-2A441CB92586}"/>
              </a:ext>
            </a:extLst>
          </p:cNvPr>
          <p:cNvSpPr/>
          <p:nvPr/>
        </p:nvSpPr>
        <p:spPr>
          <a:xfrm>
            <a:off x="9296400" y="3471892"/>
            <a:ext cx="369651" cy="37396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F1F21-87C6-4877-9C65-4588C727D878}"/>
              </a:ext>
            </a:extLst>
          </p:cNvPr>
          <p:cNvSpPr/>
          <p:nvPr/>
        </p:nvSpPr>
        <p:spPr>
          <a:xfrm>
            <a:off x="9666051" y="4811992"/>
            <a:ext cx="1423967" cy="3739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C87624-8FA8-4B10-8335-86CE7F060E95}"/>
              </a:ext>
            </a:extLst>
          </p:cNvPr>
          <p:cNvSpPr/>
          <p:nvPr/>
        </p:nvSpPr>
        <p:spPr>
          <a:xfrm>
            <a:off x="6682138" y="5502920"/>
            <a:ext cx="4592837" cy="3739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6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851D-4004-47B3-9AA8-30FED5C1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 Motor Drives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9361B-C8B4-4C18-A346-FCFA67CF4BC0}"/>
              </a:ext>
            </a:extLst>
          </p:cNvPr>
          <p:cNvSpPr txBox="1"/>
          <p:nvPr/>
        </p:nvSpPr>
        <p:spPr>
          <a:xfrm>
            <a:off x="2705921" y="3425978"/>
            <a:ext cx="712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armature voltage and frequency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30EA5-B36D-4F3B-B7F8-A89F8BE05137}"/>
              </a:ext>
            </a:extLst>
          </p:cNvPr>
          <p:cNvSpPr txBox="1"/>
          <p:nvPr/>
        </p:nvSpPr>
        <p:spPr>
          <a:xfrm>
            <a:off x="1808319" y="2970019"/>
            <a:ext cx="193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Induction motor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9BA9AF-18E7-42B9-95A7-C360BE8F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23" y="1160277"/>
            <a:ext cx="5470093" cy="1666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57299-A8AB-4754-A51F-DE6486334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446" y="1199537"/>
            <a:ext cx="4330798" cy="1845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C9BD5E-CF89-4EB1-A4B9-9EBD4624BE36}"/>
              </a:ext>
            </a:extLst>
          </p:cNvPr>
          <p:cNvSpPr txBox="1"/>
          <p:nvPr/>
        </p:nvSpPr>
        <p:spPr>
          <a:xfrm>
            <a:off x="8153079" y="2981005"/>
            <a:ext cx="280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Synchronous motor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A4F2C-3A72-401A-A00D-37E1BA23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81" y="3968565"/>
            <a:ext cx="5308575" cy="221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1776E4-BF55-4B06-A8D9-36FC88056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307" y="4024753"/>
            <a:ext cx="4052093" cy="2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41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02E134-BEEF-48CD-ADCA-F0097A742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21" y="803825"/>
            <a:ext cx="4524375" cy="3046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Conventional Modulation Technique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1AA73-FCA0-45A0-BF0B-7855CFEC8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24" y="4378764"/>
            <a:ext cx="4524375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B3DD1-4C82-4574-9A38-0B6705A5E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24" y="1417638"/>
            <a:ext cx="4429125" cy="1914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2BE0C-B355-4731-89A3-439E0227C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409" y="3757545"/>
            <a:ext cx="6153499" cy="258348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25A4F-15A8-4D5E-9D92-B9701B1DEE93}"/>
              </a:ext>
            </a:extLst>
          </p:cNvPr>
          <p:cNvCxnSpPr>
            <a:cxnSpLocks/>
          </p:cNvCxnSpPr>
          <p:nvPr/>
        </p:nvCxnSpPr>
        <p:spPr>
          <a:xfrm flipV="1">
            <a:off x="2735602" y="3417298"/>
            <a:ext cx="4938" cy="961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55A2E1-7CBF-42F8-99CA-87BAF3A9DD36}"/>
              </a:ext>
            </a:extLst>
          </p:cNvPr>
          <p:cNvCxnSpPr>
            <a:cxnSpLocks/>
          </p:cNvCxnSpPr>
          <p:nvPr/>
        </p:nvCxnSpPr>
        <p:spPr>
          <a:xfrm>
            <a:off x="5205158" y="2326955"/>
            <a:ext cx="11311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624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Modulation Technique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1527E-72CF-4356-938A-8C1E55E5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250" y="3748085"/>
            <a:ext cx="6153499" cy="2583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E9303-9477-475C-A154-BE5496742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74"/>
          <a:stretch/>
        </p:blipFill>
        <p:spPr>
          <a:xfrm>
            <a:off x="1752600" y="1619253"/>
            <a:ext cx="3305175" cy="149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1F0E8-9149-4AB8-AAE8-F3CE6D4EF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090612"/>
            <a:ext cx="47720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72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Modulation Technique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01D8C-B053-44AA-B3E3-66D1EAE3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4" y="1448230"/>
            <a:ext cx="3605893" cy="2750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B3092-7E5B-41E8-841E-75480C6DB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366" y="1417638"/>
            <a:ext cx="3724296" cy="2750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49564-FD60-4FC7-8984-21788C69E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426" y="1432933"/>
            <a:ext cx="3876674" cy="2719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DC930-BE3E-478A-8895-B90CBD496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366" y="4800356"/>
            <a:ext cx="3028951" cy="12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78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4970D-F8F4-48B1-99DF-4C0AEA97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1" y="1975644"/>
            <a:ext cx="6337924" cy="321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3D0C36-FC5C-4F41-8041-A432A2DA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7" y="1252537"/>
            <a:ext cx="61436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6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Coil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4FB58-9714-4737-9369-23FA2A4C6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90"/>
          <a:stretch/>
        </p:blipFill>
        <p:spPr>
          <a:xfrm>
            <a:off x="495300" y="1191393"/>
            <a:ext cx="4508500" cy="2872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82ABB-D8E7-4DF3-B23F-04139F138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34"/>
          <a:stretch/>
        </p:blipFill>
        <p:spPr>
          <a:xfrm>
            <a:off x="1549400" y="3636864"/>
            <a:ext cx="3568700" cy="2688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80F2C-E40D-4EB8-9A64-FF8EF955E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191393"/>
            <a:ext cx="50006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62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Impedance Modelling and Control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60D3D-76D6-47A6-8BF7-F7BE3310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13" y="1139321"/>
            <a:ext cx="5883487" cy="2916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E7A9D-7AA7-4C18-9EC9-D5D363F9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4007014"/>
            <a:ext cx="4572000" cy="2307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A5D5A7-42C1-4D57-A0E8-1CBC0E524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756" y="1417638"/>
            <a:ext cx="4256088" cy="4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27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Experimental Results – Different Operating Conditions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B5639-5575-443C-B0C5-BD4C34FC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544958"/>
            <a:ext cx="11174064" cy="44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06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83689-A586-49B4-982B-0ABED780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1417638"/>
            <a:ext cx="5373688" cy="202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2B382-6A87-44ED-BB59-D01CADC0E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7638"/>
            <a:ext cx="2695575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D2E2F-1443-4C4E-BAB1-36533C055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650" y="1436688"/>
            <a:ext cx="21145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DC14A-8D33-463E-A2AD-C6D593DC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025" y="2312988"/>
            <a:ext cx="1781175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89A56-28B4-4482-874F-927C0A830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820" y="3939428"/>
            <a:ext cx="1647825" cy="71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9F00D-E732-4A5B-8EB3-AAC542CAB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5008" y="3791092"/>
            <a:ext cx="2914650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4AD4E6-0529-4CFB-AF3E-0344FEE19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594" y="3848241"/>
            <a:ext cx="2400300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9F77B-1EFC-4621-94F5-5648DC68B4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9658" y="5232542"/>
            <a:ext cx="23812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91D8A-6161-48BB-891A-C46C1DA0F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1588" y="4821378"/>
            <a:ext cx="1990725" cy="14287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4308470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7189781" y="4270658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6F6C40-BD7A-4B98-9D49-886D72DBD0A4}"/>
              </a:ext>
            </a:extLst>
          </p:cNvPr>
          <p:cNvCxnSpPr>
            <a:cxnSpLocks/>
          </p:cNvCxnSpPr>
          <p:nvPr/>
        </p:nvCxnSpPr>
        <p:spPr>
          <a:xfrm>
            <a:off x="8866181" y="4751671"/>
            <a:ext cx="0" cy="48087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1A5201-2C3A-4FAC-B9A2-E4651EFBFF58}"/>
              </a:ext>
            </a:extLst>
          </p:cNvPr>
          <p:cNvCxnSpPr>
            <a:cxnSpLocks/>
          </p:cNvCxnSpPr>
          <p:nvPr/>
        </p:nvCxnSpPr>
        <p:spPr>
          <a:xfrm flipH="1">
            <a:off x="7013566" y="5527817"/>
            <a:ext cx="60325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661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405C0-4EBF-4426-B45E-37CAC6C5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0" y="1828800"/>
            <a:ext cx="6563004" cy="391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232FB-FB72-4823-8291-CCF4C0F32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42987"/>
            <a:ext cx="4824413" cy="3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Proposed Inductive Power Transfer Based Contactless Slip 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BFC61-5FC4-4CB9-86F4-3B9FD719C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6"/>
          <a:stretch/>
        </p:blipFill>
        <p:spPr>
          <a:xfrm>
            <a:off x="127036" y="1571100"/>
            <a:ext cx="6811926" cy="4420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79E1C5-DB9E-4EA6-A56E-9404A133FE26}"/>
              </a:ext>
            </a:extLst>
          </p:cNvPr>
          <p:cNvSpPr txBox="1"/>
          <p:nvPr/>
        </p:nvSpPr>
        <p:spPr>
          <a:xfrm>
            <a:off x="7005637" y="1707143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	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1A0FD-F927-4CF4-9D68-B56D4D2C863A}"/>
              </a:ext>
            </a:extLst>
          </p:cNvPr>
          <p:cNvSpPr txBox="1"/>
          <p:nvPr/>
        </p:nvSpPr>
        <p:spPr>
          <a:xfrm>
            <a:off x="6830614" y="4581159"/>
            <a:ext cx="492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The WPT converter</a:t>
            </a:r>
            <a:r>
              <a:rPr lang="en-US" strike="sngStrike" dirty="0">
                <a:latin typeface="+mj-lt"/>
              </a:rPr>
              <a:t> </a:t>
            </a:r>
            <a:r>
              <a:rPr lang="en-US" strike="sngStrike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strike="sngStrike" dirty="0">
                <a:latin typeface="+mj-lt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43168-ECA5-42BC-8D5B-6B8B535D63FF}"/>
              </a:ext>
            </a:extLst>
          </p:cNvPr>
          <p:cNvSpPr txBox="1"/>
          <p:nvPr/>
        </p:nvSpPr>
        <p:spPr>
          <a:xfrm>
            <a:off x="6872287" y="1907510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motor drive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generating high frequency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BB12E-D851-4209-8FE5-665DB7588422}"/>
              </a:ext>
            </a:extLst>
          </p:cNvPr>
          <p:cNvSpPr txBox="1"/>
          <p:nvPr/>
        </p:nvSpPr>
        <p:spPr>
          <a:xfrm>
            <a:off x="6924675" y="3268617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WPT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behaves like band-pass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E6FB36-2AA9-4B23-A977-D25D49857961}"/>
              </a:ext>
            </a:extLst>
          </p:cNvPr>
          <p:cNvCxnSpPr>
            <a:cxnSpLocks/>
            <a:stCxn id="19" idx="2"/>
            <a:endCxn id="12" idx="0"/>
          </p:cNvCxnSpPr>
          <p:nvPr/>
        </p:nvCxnSpPr>
        <p:spPr>
          <a:xfrm flipH="1">
            <a:off x="9294018" y="2281471"/>
            <a:ext cx="812503" cy="987146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36DC02-FD11-49BF-9D67-CE911B437E3D}"/>
              </a:ext>
            </a:extLst>
          </p:cNvPr>
          <p:cNvSpPr txBox="1"/>
          <p:nvPr/>
        </p:nvSpPr>
        <p:spPr>
          <a:xfrm>
            <a:off x="8423770" y="2468393"/>
            <a:ext cx="130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combining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C597DD-81FE-441C-B046-E16E7D44A31D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>
          <a:xfrm flipV="1">
            <a:off x="9294017" y="3642578"/>
            <a:ext cx="1" cy="938581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3A7841-4320-4CAF-A61D-FA05BA2F9E6D}"/>
              </a:ext>
            </a:extLst>
          </p:cNvPr>
          <p:cNvSpPr txBox="1"/>
          <p:nvPr/>
        </p:nvSpPr>
        <p:spPr>
          <a:xfrm>
            <a:off x="8174036" y="3884032"/>
            <a:ext cx="130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 longer required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675CB-FDB7-4BF6-A107-29E518CC598A}"/>
              </a:ext>
            </a:extLst>
          </p:cNvPr>
          <p:cNvSpPr/>
          <p:nvPr/>
        </p:nvSpPr>
        <p:spPr>
          <a:xfrm>
            <a:off x="7005636" y="3268617"/>
            <a:ext cx="4576763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1115B4-0BC8-4BB4-ADFA-14F6F079731B}"/>
              </a:ext>
            </a:extLst>
          </p:cNvPr>
          <p:cNvSpPr/>
          <p:nvPr/>
        </p:nvSpPr>
        <p:spPr>
          <a:xfrm>
            <a:off x="9887942" y="1907510"/>
            <a:ext cx="437158" cy="37396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64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Wireless Power Transfer System Design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ABE1C-22A7-40E3-A258-A645ADD003FC}"/>
              </a:ext>
            </a:extLst>
          </p:cNvPr>
          <p:cNvCxnSpPr>
            <a:cxnSpLocks/>
          </p:cNvCxnSpPr>
          <p:nvPr/>
        </p:nvCxnSpPr>
        <p:spPr>
          <a:xfrm>
            <a:off x="9555182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02CF5-AE9B-4611-8BE2-922D1EACB547}"/>
              </a:ext>
            </a:extLst>
          </p:cNvPr>
          <p:cNvCxnSpPr>
            <a:cxnSpLocks/>
          </p:cNvCxnSpPr>
          <p:nvPr/>
        </p:nvCxnSpPr>
        <p:spPr>
          <a:xfrm>
            <a:off x="11082332" y="2134045"/>
            <a:ext cx="0" cy="4032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1D8999-CF4F-48E8-BC94-849F35C1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3" y="1405803"/>
            <a:ext cx="5663383" cy="1951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90033-057E-4DDC-8423-B4A1F60AF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173" y="2256168"/>
            <a:ext cx="1495425" cy="1028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E998FC-652C-4695-B167-C9850012C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964" y="1308403"/>
            <a:ext cx="1828800" cy="866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1271C7-14CA-4D1C-A53C-39A166F1F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696" y="1341768"/>
            <a:ext cx="1857375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570B7A-D9DA-4B09-8475-FFC03DB4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8257" y="1143445"/>
            <a:ext cx="1866900" cy="990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5B8F81-3DE9-4163-B6CD-33678D4EE9D8}"/>
              </a:ext>
            </a:extLst>
          </p:cNvPr>
          <p:cNvCxnSpPr>
            <a:cxnSpLocks/>
          </p:cNvCxnSpPr>
          <p:nvPr/>
        </p:nvCxnSpPr>
        <p:spPr>
          <a:xfrm>
            <a:off x="7410471" y="1775155"/>
            <a:ext cx="4730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AC2524-C4D3-46B1-893E-61955A7EC986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719364" y="2175178"/>
            <a:ext cx="0" cy="3620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C4A7035-672F-4EEA-914F-E468274044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656"/>
          <a:stretch/>
        </p:blipFill>
        <p:spPr>
          <a:xfrm>
            <a:off x="9705196" y="2532508"/>
            <a:ext cx="2246654" cy="6968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AA40D2-C649-4318-8554-24DF610A2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6295" y="3500465"/>
            <a:ext cx="6338887" cy="28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78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real-time algorithm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89A4-6886-478E-A95C-30AEA8E1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5" y="1417638"/>
            <a:ext cx="501015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F6C9E-3998-4643-84FB-56C6F59BD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4048125"/>
            <a:ext cx="5248275" cy="198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C4529-14D1-45B2-9A27-884BF5F7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4360863"/>
            <a:ext cx="60674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42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B21-339D-4DC8-BE47-9101D3A1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Proposed Control Method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D6B4F-5842-441A-A4BB-ACC0EA1D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8" y="2486110"/>
            <a:ext cx="513497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00EC9-63BF-443C-9442-62779707B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62" y="1102755"/>
            <a:ext cx="6777038" cy="2395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5D1B9-080B-4DFC-AD88-C5807FB11C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74"/>
          <a:stretch/>
        </p:blipFill>
        <p:spPr>
          <a:xfrm>
            <a:off x="5316858" y="4110091"/>
            <a:ext cx="2401797" cy="1083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11888-7CE6-4BF8-881C-A67AB7EC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061" y="3612453"/>
            <a:ext cx="3989774" cy="2078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B9C08-AF02-494A-AF68-801F9B6BC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897" y="1343110"/>
            <a:ext cx="3028951" cy="12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7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Comparison of the Conventional and Proposed Contactless Slip Rings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2C13F-F67A-4D10-8FA6-B39183C41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6754"/>
              </p:ext>
            </p:extLst>
          </p:nvPr>
        </p:nvGraphicFramePr>
        <p:xfrm>
          <a:off x="2785268" y="1996440"/>
          <a:ext cx="690086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8">
                  <a:extLst>
                    <a:ext uri="{9D8B030D-6E8A-4147-A177-3AD203B41FA5}">
                      <a16:colId xmlns:a16="http://schemas.microsoft.com/office/drawing/2014/main" val="311881658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2259591155"/>
                    </a:ext>
                  </a:extLst>
                </a:gridCol>
                <a:gridCol w="2300288">
                  <a:extLst>
                    <a:ext uri="{9D8B030D-6E8A-4147-A177-3AD203B41FA5}">
                      <a16:colId xmlns:a16="http://schemas.microsoft.com/office/drawing/2014/main" val="3363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Conventional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Proposed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Contactless Slip 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9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9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 Independency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7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Effectivity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8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439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E65ABB-2D5E-4EEC-A0B6-DF333CAAE8FF}"/>
              </a:ext>
            </a:extLst>
          </p:cNvPr>
          <p:cNvSpPr txBox="1"/>
          <p:nvPr/>
        </p:nvSpPr>
        <p:spPr>
          <a:xfrm>
            <a:off x="2754713" y="5132713"/>
            <a:ext cx="348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+* : a slightly advantageous</a:t>
            </a:r>
          </a:p>
        </p:txBody>
      </p:sp>
    </p:spTree>
    <p:extLst>
      <p:ext uri="{BB962C8B-B14F-4D97-AF65-F5344CB8AC3E}">
        <p14:creationId xmlns:p14="http://schemas.microsoft.com/office/powerpoint/2010/main" val="427004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C71-A05B-4EA5-959E-C0DB6284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7130-DD76-41CB-855D-AA1A545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Research 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cs typeface="Arial" panose="020B0604020202020204" pitchFamily="34" charset="0"/>
              </a:rPr>
              <a:t>Operating Principles of Wireless Power Transfer Systems</a:t>
            </a:r>
            <a:endParaRPr lang="tr-TR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Theory of the Proposed CSR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DC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with AC Motor Drives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Implementation of the Proposed Method  for Field Excitation of SM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ECEB-F7D9-419A-85E8-B5506B7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20024"/>
                </a:solidFill>
                <a:cs typeface="Arial" panose="020B0604020202020204" pitchFamily="34" charset="0"/>
              </a:rPr>
              <a:t> Inductive Power Transfer System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7B030-A132-49BF-964A-B0B78C378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88" b="8074"/>
          <a:stretch/>
        </p:blipFill>
        <p:spPr>
          <a:xfrm>
            <a:off x="519906" y="1450873"/>
            <a:ext cx="11152188" cy="30881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439C20-B1FF-4105-B4F7-F8937308ED00}"/>
              </a:ext>
            </a:extLst>
          </p:cNvPr>
          <p:cNvCxnSpPr>
            <a:cxnSpLocks/>
          </p:cNvCxnSpPr>
          <p:nvPr/>
        </p:nvCxnSpPr>
        <p:spPr>
          <a:xfrm>
            <a:off x="1354411" y="5074849"/>
            <a:ext cx="3962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BC6650-DD58-472B-ADCF-DFFFD3CC09F3}"/>
              </a:ext>
            </a:extLst>
          </p:cNvPr>
          <p:cNvGrpSpPr/>
          <p:nvPr/>
        </p:nvGrpSpPr>
        <p:grpSpPr>
          <a:xfrm>
            <a:off x="3028774" y="5034466"/>
            <a:ext cx="520700" cy="495300"/>
            <a:chOff x="2362200" y="5334000"/>
            <a:chExt cx="2044700" cy="4953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675A-A862-4BC1-9BF8-73344319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D568C5-BEEC-4914-808E-C7608C6488DC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AE4F27-F5D7-41A3-B3FF-22945A95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EC0BF0-02D3-4346-A27E-94E3C3281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BEF66E-2DA6-47F7-B27D-C14BFAE319F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52C93-158D-4404-A43E-56A4AFFC814E}"/>
              </a:ext>
            </a:extLst>
          </p:cNvPr>
          <p:cNvGrpSpPr/>
          <p:nvPr/>
        </p:nvGrpSpPr>
        <p:grpSpPr>
          <a:xfrm>
            <a:off x="4379730" y="5040812"/>
            <a:ext cx="468634" cy="482607"/>
            <a:chOff x="5627366" y="5181586"/>
            <a:chExt cx="609600" cy="130177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5188BD-362A-45CB-8DBE-DA55029AF95A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DE59304-C6FE-4150-B601-98D94A975B1E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A27BBC-EBA1-4CB3-835B-CAB80C785FCC}"/>
              </a:ext>
            </a:extLst>
          </p:cNvPr>
          <p:cNvCxnSpPr>
            <a:cxnSpLocks/>
          </p:cNvCxnSpPr>
          <p:nvPr/>
        </p:nvCxnSpPr>
        <p:spPr>
          <a:xfrm>
            <a:off x="1302595" y="5282116"/>
            <a:ext cx="101346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176A43-8A83-4684-8069-5817744F0BB2}"/>
              </a:ext>
            </a:extLst>
          </p:cNvPr>
          <p:cNvGrpSpPr/>
          <p:nvPr/>
        </p:nvGrpSpPr>
        <p:grpSpPr>
          <a:xfrm>
            <a:off x="5627367" y="5034466"/>
            <a:ext cx="468634" cy="482607"/>
            <a:chOff x="5627366" y="5181586"/>
            <a:chExt cx="609600" cy="1301771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8EEB13F-85B8-4C1D-B2BE-0F5BFCCB420E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9FEB4D-97CA-4F40-89A6-7424935A8AC5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E091C5-E85D-48B5-8B59-78EDA5266049}"/>
              </a:ext>
            </a:extLst>
          </p:cNvPr>
          <p:cNvGrpSpPr/>
          <p:nvPr/>
        </p:nvGrpSpPr>
        <p:grpSpPr>
          <a:xfrm>
            <a:off x="7014544" y="5040812"/>
            <a:ext cx="520700" cy="495300"/>
            <a:chOff x="2362200" y="5334000"/>
            <a:chExt cx="2044700" cy="4953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D15E56-E288-4380-999C-F4EAA86D64B5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0" y="53340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5A3C60D-301E-447A-A7F5-A9DDD7233228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7796DD-9553-49B7-9CFE-9863F5760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0E101A-89C5-4D6A-BA05-F1E21B65E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1100" y="5334000"/>
              <a:ext cx="0" cy="49530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7DC704-543D-48F2-8F5A-ED4DD2A54704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5829300"/>
              <a:ext cx="685800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5DE024-3743-460D-9C3E-C136C6ED655B}"/>
              </a:ext>
            </a:extLst>
          </p:cNvPr>
          <p:cNvCxnSpPr>
            <a:cxnSpLocks/>
          </p:cNvCxnSpPr>
          <p:nvPr/>
        </p:nvCxnSpPr>
        <p:spPr>
          <a:xfrm>
            <a:off x="10359727" y="4970458"/>
            <a:ext cx="381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32D89C-C1F1-4B5D-A681-5B6C657CBEBD}"/>
              </a:ext>
            </a:extLst>
          </p:cNvPr>
          <p:cNvGrpSpPr/>
          <p:nvPr/>
        </p:nvGrpSpPr>
        <p:grpSpPr>
          <a:xfrm>
            <a:off x="8638723" y="5008115"/>
            <a:ext cx="507617" cy="56871"/>
            <a:chOff x="5627366" y="5181586"/>
            <a:chExt cx="609600" cy="130177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29FD14-FE9E-4226-9A4C-506EEB69F7BB}"/>
                </a:ext>
              </a:extLst>
            </p:cNvPr>
            <p:cNvSpPr/>
            <p:nvPr/>
          </p:nvSpPr>
          <p:spPr>
            <a:xfrm>
              <a:off x="5627366" y="5181586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F7BD68-AB22-45A9-B4FE-2786BCECBDCF}"/>
                </a:ext>
              </a:extLst>
            </p:cNvPr>
            <p:cNvSpPr/>
            <p:nvPr/>
          </p:nvSpPr>
          <p:spPr>
            <a:xfrm rot="10800000">
              <a:off x="5932166" y="5828023"/>
              <a:ext cx="304800" cy="655334"/>
            </a:xfrm>
            <a:custGeom>
              <a:avLst/>
              <a:gdLst>
                <a:gd name="connsiteX0" fmla="*/ 0 w 304800"/>
                <a:gd name="connsiteY0" fmla="*/ 640094 h 655334"/>
                <a:gd name="connsiteX1" fmla="*/ 144780 w 304800"/>
                <a:gd name="connsiteY1" fmla="*/ 14 h 655334"/>
                <a:gd name="connsiteX2" fmla="*/ 304800 w 304800"/>
                <a:gd name="connsiteY2" fmla="*/ 655334 h 6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655334">
                  <a:moveTo>
                    <a:pt x="0" y="640094"/>
                  </a:moveTo>
                  <a:cubicBezTo>
                    <a:pt x="46990" y="318784"/>
                    <a:pt x="93980" y="-2526"/>
                    <a:pt x="144780" y="14"/>
                  </a:cubicBezTo>
                  <a:cubicBezTo>
                    <a:pt x="195580" y="2554"/>
                    <a:pt x="250190" y="328944"/>
                    <a:pt x="304800" y="655334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2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Basli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fontAlgn="auto">
          <a:spcAft>
            <a:spcPts val="0"/>
          </a:spcAft>
          <a:defRPr sz="36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5180</Words>
  <Application>Microsoft Office PowerPoint</Application>
  <PresentationFormat>Widescreen</PresentationFormat>
  <Paragraphs>748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SimSun</vt:lpstr>
      <vt:lpstr>Arial</vt:lpstr>
      <vt:lpstr>Calibri</vt:lpstr>
      <vt:lpstr>Calibri (Headings)</vt:lpstr>
      <vt:lpstr>Cambria Math</vt:lpstr>
      <vt:lpstr>Century Gothic</vt:lpstr>
      <vt:lpstr>Constantia</vt:lpstr>
      <vt:lpstr>Times New Roman</vt:lpstr>
      <vt:lpstr>Wingdings</vt:lpstr>
      <vt:lpstr>Office Theme</vt:lpstr>
      <vt:lpstr>Baslik</vt:lpstr>
      <vt:lpstr>1_Baslik</vt:lpstr>
      <vt:lpstr>PowerPoint Presentation</vt:lpstr>
      <vt:lpstr>Outline</vt:lpstr>
      <vt:lpstr>Power Transfer to Rotating Frames</vt:lpstr>
      <vt:lpstr>Comparison of the Conventional Solutions</vt:lpstr>
      <vt:lpstr>Conventional Inductive Power Transfer Based Contactless Slip Ring</vt:lpstr>
      <vt:lpstr>Proposed Inductive Power Transfer Based Contactless Slip Ring</vt:lpstr>
      <vt:lpstr>Comparison of the Conventional and Proposed Contactless Slip Rings</vt:lpstr>
      <vt:lpstr>Outline</vt:lpstr>
      <vt:lpstr> Inductive Power Transfer System</vt:lpstr>
      <vt:lpstr>Series-Series IPT System</vt:lpstr>
      <vt:lpstr>Multifrequency IPT Systems</vt:lpstr>
      <vt:lpstr>Outline</vt:lpstr>
      <vt:lpstr>The Proposed Contactless Slip Ring Method</vt:lpstr>
      <vt:lpstr>Modulation Technique for DC Motor Drives</vt:lpstr>
      <vt:lpstr>Proposed Control Method</vt:lpstr>
      <vt:lpstr>Conventional Modulation Technique</vt:lpstr>
      <vt:lpstr>Proposed Control Method</vt:lpstr>
      <vt:lpstr>Practical Considerations</vt:lpstr>
      <vt:lpstr>Outline</vt:lpstr>
      <vt:lpstr>System Overview and Experimental Setup</vt:lpstr>
      <vt:lpstr>Wireless Power Transfer System Design Procedure</vt:lpstr>
      <vt:lpstr>Experimental Results- WPT System Validation</vt:lpstr>
      <vt:lpstr>Experimental Results - Concurrent Operation</vt:lpstr>
      <vt:lpstr>Experimental Results – Loss and Efficiency</vt:lpstr>
      <vt:lpstr>Experimental Results – Transient Load Changes</vt:lpstr>
      <vt:lpstr>Outline</vt:lpstr>
      <vt:lpstr>System Overview and Experimental Setup</vt:lpstr>
      <vt:lpstr>Experimental Results- Carrier Phase Shift Validation</vt:lpstr>
      <vt:lpstr>Experimental Results - Concurrent Operation</vt:lpstr>
      <vt:lpstr>Experimental Results –  Variable Carrier Phase Shift</vt:lpstr>
      <vt:lpstr>Experimental Results – Transient Load Changes</vt:lpstr>
      <vt:lpstr>Outline</vt:lpstr>
      <vt:lpstr>System Overview and Experimental Setup</vt:lpstr>
      <vt:lpstr>Experimental Validation- Carrier Phase Shift </vt:lpstr>
      <vt:lpstr>New real-time algorithm</vt:lpstr>
      <vt:lpstr>New real-time algorithm</vt:lpstr>
      <vt:lpstr>Experimental Validation- Carrier Phase Shift </vt:lpstr>
      <vt:lpstr>Outline</vt:lpstr>
      <vt:lpstr>Performance Comparisons</vt:lpstr>
      <vt:lpstr>Performance Comparisons</vt:lpstr>
      <vt:lpstr>Contributions</vt:lpstr>
      <vt:lpstr>Future Works</vt:lpstr>
      <vt:lpstr>PowerPoint Presentation</vt:lpstr>
      <vt:lpstr>Wireless Power Transfer Based  Contactless Slip Rings</vt:lpstr>
      <vt:lpstr>Inductive Power Transfer</vt:lpstr>
      <vt:lpstr>Compensation Topologies</vt:lpstr>
      <vt:lpstr>Zero Voltage Switching</vt:lpstr>
      <vt:lpstr>Bifurcation Phenomenon</vt:lpstr>
      <vt:lpstr>DC Motor Drives</vt:lpstr>
      <vt:lpstr>AC Motor Drives</vt:lpstr>
      <vt:lpstr>Conventional Modulation Technique</vt:lpstr>
      <vt:lpstr>Proposed Modulation Technique</vt:lpstr>
      <vt:lpstr>Proposed Modulation Technique</vt:lpstr>
      <vt:lpstr>Wireless Power Transfer System Design</vt:lpstr>
      <vt:lpstr>Coil Design</vt:lpstr>
      <vt:lpstr>Impedance Modelling and Control</vt:lpstr>
      <vt:lpstr>Experimental Results – Different Operating Conditions</vt:lpstr>
      <vt:lpstr>Wireless Power Transfer System Design</vt:lpstr>
      <vt:lpstr>Wireless Power Transfer System Design</vt:lpstr>
      <vt:lpstr>Wireless Power Transfer System Design</vt:lpstr>
      <vt:lpstr>New real-time algorithm</vt:lpstr>
      <vt:lpstr>Proposed Control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2018-12-01T09:15:47Z</dcterms:created>
  <dcterms:modified xsi:type="dcterms:W3CDTF">2022-09-06T06:04:31Z</dcterms:modified>
</cp:coreProperties>
</file>